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360" r:id="rId5"/>
    <p:sldId id="332" r:id="rId6"/>
    <p:sldId id="357" r:id="rId7"/>
    <p:sldId id="358" r:id="rId8"/>
    <p:sldId id="339" r:id="rId9"/>
    <p:sldId id="340" r:id="rId10"/>
    <p:sldId id="363" r:id="rId11"/>
    <p:sldId id="361" r:id="rId12"/>
    <p:sldId id="362" r:id="rId13"/>
    <p:sldId id="364" r:id="rId14"/>
    <p:sldId id="365" r:id="rId15"/>
    <p:sldId id="366" r:id="rId16"/>
    <p:sldId id="367" r:id="rId17"/>
    <p:sldId id="368" r:id="rId18"/>
    <p:sldId id="369" r:id="rId19"/>
    <p:sldId id="370" r:id="rId20"/>
    <p:sldId id="371" r:id="rId21"/>
    <p:sldId id="372" r:id="rId22"/>
    <p:sldId id="379" r:id="rId23"/>
    <p:sldId id="373" r:id="rId24"/>
    <p:sldId id="374" r:id="rId25"/>
    <p:sldId id="375" r:id="rId26"/>
    <p:sldId id="376" r:id="rId27"/>
    <p:sldId id="377" r:id="rId28"/>
    <p:sldId id="378" r:id="rId29"/>
    <p:sldId id="356" r:id="rId30"/>
    <p:sldId id="321" r:id="rId31"/>
    <p:sldId id="300"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es, Nia" initials="JN" lastIdx="1" clrIdx="0"/>
  <p:cmAuthor id="2" name="Webster, Catherine" initials="WC" lastIdx="4" clrIdx="1">
    <p:extLst>
      <p:ext uri="{19B8F6BF-5375-455C-9EA6-DF929625EA0E}">
        <p15:presenceInfo xmlns:p15="http://schemas.microsoft.com/office/powerpoint/2012/main" userId="S::webstc@wjec.co.uk::2eca30f4-2322-48a0-a047-898e0e29b71e" providerId="AD"/>
      </p:ext>
    </p:extLst>
  </p:cmAuthor>
  <p:cmAuthor id="3" name="Sarah" initials="S" lastIdx="1" clrIdx="2">
    <p:extLst>
      <p:ext uri="{19B8F6BF-5375-455C-9EA6-DF929625EA0E}">
        <p15:presenceInfo xmlns:p15="http://schemas.microsoft.com/office/powerpoint/2012/main" userId="Sarah" providerId="None"/>
      </p:ext>
    </p:extLst>
  </p:cmAuthor>
  <p:cmAuthor id="4" name="Carlile, Elaine" initials="CE" lastIdx="17" clrIdx="3">
    <p:extLst>
      <p:ext uri="{19B8F6BF-5375-455C-9EA6-DF929625EA0E}">
        <p15:presenceInfo xmlns:p15="http://schemas.microsoft.com/office/powerpoint/2012/main" userId="S::carlie@wjec.co.uk::c0231411-37c3-431a-b511-6f1dc9b758d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008F00"/>
    <a:srgbClr val="FFFF00"/>
    <a:srgbClr val="DCE6F2"/>
    <a:srgbClr val="E55A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94599"/>
  </p:normalViewPr>
  <p:slideViewPr>
    <p:cSldViewPr snapToGrid="0">
      <p:cViewPr varScale="1">
        <p:scale>
          <a:sx n="81" d="100"/>
          <a:sy n="81" d="100"/>
        </p:scale>
        <p:origin x="1579"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70FBE1-B2BE-4644-9A79-8E234D21AC4A}" type="datetimeFigureOut">
              <a:rPr lang="en-GB" smtClean="0"/>
              <a:t>26/01/2022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36931-8A55-4E8B-8207-8C1889BB1345}" type="slidenum">
              <a:rPr lang="en-GB" smtClean="0"/>
              <a:t>‹#›</a:t>
            </a:fld>
            <a:endParaRPr lang="en-GB" dirty="0"/>
          </a:p>
        </p:txBody>
      </p:sp>
    </p:spTree>
    <p:extLst>
      <p:ext uri="{BB962C8B-B14F-4D97-AF65-F5344CB8AC3E}">
        <p14:creationId xmlns:p14="http://schemas.microsoft.com/office/powerpoint/2010/main" val="713393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1</a:t>
            </a:fld>
            <a:endParaRPr lang="en-GB" dirty="0"/>
          </a:p>
        </p:txBody>
      </p:sp>
    </p:spTree>
    <p:extLst>
      <p:ext uri="{BB962C8B-B14F-4D97-AF65-F5344CB8AC3E}">
        <p14:creationId xmlns:p14="http://schemas.microsoft.com/office/powerpoint/2010/main" val="1105397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2236931-8A55-4E8B-8207-8C1889BB1345}" type="slidenum">
              <a:rPr lang="en-GB" smtClean="0"/>
              <a:t>2</a:t>
            </a:fld>
            <a:endParaRPr lang="en-GB" dirty="0"/>
          </a:p>
        </p:txBody>
      </p:sp>
    </p:spTree>
    <p:extLst>
      <p:ext uri="{BB962C8B-B14F-4D97-AF65-F5344CB8AC3E}">
        <p14:creationId xmlns:p14="http://schemas.microsoft.com/office/powerpoint/2010/main" val="2679508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2671" r="12791"/>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5877272"/>
            <a:ext cx="792088" cy="791251"/>
          </a:xfrm>
          <a:prstGeom prst="rect">
            <a:avLst/>
          </a:prstGeom>
        </p:spPr>
      </p:pic>
    </p:spTree>
    <p:extLst>
      <p:ext uri="{BB962C8B-B14F-4D97-AF65-F5344CB8AC3E}">
        <p14:creationId xmlns:p14="http://schemas.microsoft.com/office/powerpoint/2010/main" val="735459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100167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860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627499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43828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273081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descr="Y:\Tools and Systems\Educational Support\Marketing and Communications\Jay\Banners\Power Point\cbac-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00" y="-56278"/>
            <a:ext cx="9169400" cy="13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687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165423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5344"/>
          <a:stretch/>
        </p:blipFill>
        <p:spPr bwMode="auto">
          <a:xfrm>
            <a:off x="0" y="0"/>
            <a:ext cx="9144000" cy="580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Z:\Pictures\logos\WJEC_Logo_RGB.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768924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4" descr="Y:\Tools and Systems\Educational Support\Marketing and Communications\Jay\Banners\Power Point\EDUQAS-POWERPOINTheader.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3089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50646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299669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4167990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319918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1895577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1F29FF0E-3B88-4BA3-99B1-B148A18A82CB}" type="slidenum">
              <a:rPr lang="en-GB" smtClean="0"/>
              <a:t>‹#›</a:t>
            </a:fld>
            <a:endParaRPr lang="en-GB" dirty="0"/>
          </a:p>
        </p:txBody>
      </p:sp>
    </p:spTree>
    <p:extLst>
      <p:ext uri="{BB962C8B-B14F-4D97-AF65-F5344CB8AC3E}">
        <p14:creationId xmlns:p14="http://schemas.microsoft.com/office/powerpoint/2010/main" val="2453721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CEC97-3610-4BC3-9863-84860970E407}" type="datetimeFigureOut">
              <a:rPr lang="en-GB" smtClean="0"/>
              <a:t>26/01/2022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1F29FF0E-3B88-4BA3-99B1-B148A18A82CB}" type="slidenum">
              <a:rPr lang="en-GB" smtClean="0"/>
              <a:t>‹#›</a:t>
            </a:fld>
            <a:endParaRPr lang="en-GB" dirty="0"/>
          </a:p>
        </p:txBody>
      </p:sp>
      <p:pic>
        <p:nvPicPr>
          <p:cNvPr id="6" name="Eduqas_Powerpoint_Templates_for PPT-1.ps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Box 6"/>
          <p:cNvSpPr txBox="1"/>
          <p:nvPr userDrawn="1"/>
        </p:nvSpPr>
        <p:spPr>
          <a:xfrm>
            <a:off x="278740" y="569174"/>
            <a:ext cx="4769510"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Any Questions?</a:t>
            </a:r>
          </a:p>
        </p:txBody>
      </p:sp>
    </p:spTree>
    <p:extLst>
      <p:ext uri="{BB962C8B-B14F-4D97-AF65-F5344CB8AC3E}">
        <p14:creationId xmlns:p14="http://schemas.microsoft.com/office/powerpoint/2010/main" val="3289501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CEC97-3610-4BC3-9863-84860970E407}" type="datetimeFigureOut">
              <a:rPr lang="en-GB" smtClean="0"/>
              <a:t>26/01/2022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29FF0E-3B88-4BA3-99B1-B148A18A82CB}" type="slidenum">
              <a:rPr lang="en-GB" smtClean="0"/>
              <a:t>‹#›</a:t>
            </a:fld>
            <a:endParaRPr lang="en-GB" dirty="0"/>
          </a:p>
        </p:txBody>
      </p:sp>
    </p:spTree>
    <p:extLst>
      <p:ext uri="{BB962C8B-B14F-4D97-AF65-F5344CB8AC3E}">
        <p14:creationId xmlns:p14="http://schemas.microsoft.com/office/powerpoint/2010/main" val="3150130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62" r:id="rId4"/>
    <p:sldLayoutId id="2147483651" r:id="rId5"/>
    <p:sldLayoutId id="2147483652" r:id="rId6"/>
    <p:sldLayoutId id="2147483653" r:id="rId7"/>
    <p:sldLayoutId id="2147483654" r:id="rId8"/>
    <p:sldLayoutId id="2147483655" r:id="rId9"/>
    <p:sldLayoutId id="2147483660" r:id="rId10"/>
    <p:sldLayoutId id="2147483656" r:id="rId11"/>
    <p:sldLayoutId id="2147483657" r:id="rId12"/>
    <p:sldLayoutId id="2147483658" r:id="rId13"/>
    <p:sldLayoutId id="2147483659" r:id="rId14"/>
    <p:sldLayoutId id="2147483663" r:id="rId15"/>
    <p:sldLayoutId id="2147483664"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Pa%20adnodd.pptx" TargetMode="External"/><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hyperlink" Target="https://www.wjecservices.co.uk/login.asp" TargetMode="Externa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hyperlink" Target="mailto:GCESociology@wjec.co.uk"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6526" y="5928233"/>
            <a:ext cx="700998" cy="700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68E4465-F1DC-460B-BC50-20BEB80F9902}"/>
              </a:ext>
            </a:extLst>
          </p:cNvPr>
          <p:cNvSpPr>
            <a:spLocks noGrp="1"/>
          </p:cNvSpPr>
          <p:nvPr>
            <p:ph type="ctrTitle"/>
          </p:nvPr>
        </p:nvSpPr>
        <p:spPr>
          <a:xfrm>
            <a:off x="516689" y="2656557"/>
            <a:ext cx="7772400" cy="52364"/>
          </a:xfrm>
          <a:noFill/>
        </p:spPr>
        <p:txBody>
          <a:bodyPr>
            <a:normAutofit fontScale="90000"/>
          </a:bodyPr>
          <a:lstStyle/>
          <a:p>
            <a:pPr algn="l"/>
            <a:r>
              <a:rPr lang="en-GB" dirty="0">
                <a:solidFill>
                  <a:schemeClr val="bg1"/>
                </a:solidFill>
                <a:latin typeface="Arial" panose="020B0604020202020204" pitchFamily="34" charset="0"/>
                <a:cs typeface="Arial" panose="020B0604020202020204" pitchFamily="34" charset="0"/>
              </a:rPr>
              <a:t>Assessing WJEC </a:t>
            </a:r>
            <a:r>
              <a:rPr lang="en-GB" i="1" dirty="0">
                <a:solidFill>
                  <a:schemeClr val="bg1"/>
                </a:solidFill>
                <a:latin typeface="Arial" panose="020B0604020202020204" pitchFamily="34" charset="0"/>
                <a:cs typeface="Arial" panose="020B0604020202020204" pitchFamily="34" charset="0"/>
              </a:rPr>
              <a:t>AS Sociology</a:t>
            </a:r>
            <a:br>
              <a:rPr lang="en-GB" i="1" dirty="0">
                <a:solidFill>
                  <a:schemeClr val="bg1"/>
                </a:solidFill>
                <a:latin typeface="Arial" panose="020B0604020202020204" pitchFamily="34" charset="0"/>
                <a:cs typeface="Arial" panose="020B0604020202020204" pitchFamily="34" charset="0"/>
              </a:rPr>
            </a:br>
            <a:r>
              <a:rPr lang="en-GB" i="1" dirty="0">
                <a:solidFill>
                  <a:schemeClr val="bg1"/>
                </a:solidFill>
                <a:latin typeface="Arial" panose="020B0604020202020204" pitchFamily="34" charset="0"/>
                <a:cs typeface="Arial" panose="020B0604020202020204" pitchFamily="34" charset="0"/>
              </a:rPr>
              <a:t>Unit 1</a:t>
            </a:r>
            <a:br>
              <a:rPr lang="en-GB" i="1" dirty="0">
                <a:solidFill>
                  <a:schemeClr val="bg1"/>
                </a:solidFill>
                <a:latin typeface="Arial" panose="020B0604020202020204" pitchFamily="34" charset="0"/>
                <a:cs typeface="Arial" panose="020B0604020202020204" pitchFamily="34" charset="0"/>
              </a:rPr>
            </a:br>
            <a:br>
              <a:rPr lang="en-GB" dirty="0"/>
            </a:br>
            <a:r>
              <a:rPr lang="en-GB" i="1" dirty="0"/>
              <a:t> </a:t>
            </a:r>
            <a:endParaRPr lang="en-GB" dirty="0">
              <a:solidFill>
                <a:schemeClr val="bg1"/>
              </a:solidFill>
            </a:endParaRPr>
          </a:p>
        </p:txBody>
      </p:sp>
    </p:spTree>
    <p:extLst>
      <p:ext uri="{BB962C8B-B14F-4D97-AF65-F5344CB8AC3E}">
        <p14:creationId xmlns:p14="http://schemas.microsoft.com/office/powerpoint/2010/main" val="1962159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A4D67D-AD3A-7B4A-B506-4B9F2FD295FD}"/>
              </a:ext>
            </a:extLst>
          </p:cNvPr>
          <p:cNvSpPr txBox="1"/>
          <p:nvPr/>
        </p:nvSpPr>
        <p:spPr>
          <a:xfrm>
            <a:off x="553454" y="1368592"/>
            <a:ext cx="7555832" cy="369332"/>
          </a:xfrm>
          <a:prstGeom prst="rect">
            <a:avLst/>
          </a:prstGeom>
          <a:noFill/>
        </p:spPr>
        <p:txBody>
          <a:bodyPr wrap="square" rtlCol="0">
            <a:spAutoFit/>
          </a:bodyPr>
          <a:lstStyle/>
          <a:p>
            <a:r>
              <a:rPr lang="en-GB" dirty="0">
                <a:solidFill>
                  <a:srgbClr val="0070C0"/>
                </a:solidFill>
                <a:latin typeface="Arial" panose="020B0604020202020204" pitchFamily="34" charset="0"/>
                <a:cs typeface="Arial" panose="020B0604020202020204" pitchFamily="34" charset="0"/>
              </a:rPr>
              <a:t>Command words</a:t>
            </a:r>
          </a:p>
        </p:txBody>
      </p:sp>
      <p:sp>
        <p:nvSpPr>
          <p:cNvPr id="3" name="TextBox 2">
            <a:extLst>
              <a:ext uri="{FF2B5EF4-FFF2-40B4-BE49-F238E27FC236}">
                <a16:creationId xmlns:a16="http://schemas.microsoft.com/office/drawing/2014/main" id="{47D72F04-C980-774B-A080-C77761466B94}"/>
              </a:ext>
            </a:extLst>
          </p:cNvPr>
          <p:cNvSpPr txBox="1"/>
          <p:nvPr/>
        </p:nvSpPr>
        <p:spPr>
          <a:xfrm>
            <a:off x="553454" y="1779687"/>
            <a:ext cx="7712242" cy="5078313"/>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Explain how</a:t>
            </a:r>
            <a:r>
              <a:rPr lang="en-GB" dirty="0">
                <a:latin typeface="Arial" panose="020B0604020202020204" pitchFamily="34" charset="0"/>
                <a:cs typeface="Arial" panose="020B0604020202020204" pitchFamily="34" charset="0"/>
              </a:rPr>
              <a:t>.	This is asking you to describe and explain, with 			examples, a sociological process.</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Explain reasons.	</a:t>
            </a:r>
            <a:r>
              <a:rPr lang="en-GB" dirty="0">
                <a:latin typeface="Arial" panose="020B0604020202020204" pitchFamily="34" charset="0"/>
                <a:cs typeface="Arial" panose="020B0604020202020204" pitchFamily="34" charset="0"/>
              </a:rPr>
              <a:t>This requires you to offer reasons [the question might 			state how many] for a specific sociological fact, decision 		or concept. You would need to explain each reason.</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Explain the meaning of  	</a:t>
            </a:r>
            <a:r>
              <a:rPr lang="en-GB" dirty="0">
                <a:latin typeface="Arial" panose="020B0604020202020204" pitchFamily="34" charset="0"/>
                <a:cs typeface="Arial" panose="020B0604020202020204" pitchFamily="34" charset="0"/>
              </a:rPr>
              <a:t>You will usually need to offer a simple definition 			here with some extra facts and examples to 				show understanding.</a:t>
            </a:r>
          </a:p>
          <a:p>
            <a:r>
              <a:rPr lang="en-GB" dirty="0">
                <a:latin typeface="Arial" panose="020B0604020202020204" pitchFamily="34" charset="0"/>
                <a:cs typeface="Arial" panose="020B0604020202020204" pitchFamily="34" charset="0"/>
              </a:rPr>
              <a:t> </a:t>
            </a:r>
          </a:p>
          <a:p>
            <a:r>
              <a:rPr lang="en-GB" b="1" dirty="0">
                <a:latin typeface="Arial" panose="020B0604020202020204" pitchFamily="34" charset="0"/>
                <a:cs typeface="Arial" panose="020B0604020202020204" pitchFamily="34" charset="0"/>
              </a:rPr>
              <a:t>Outline and explain.      	</a:t>
            </a:r>
            <a:r>
              <a:rPr lang="en-GB" dirty="0">
                <a:latin typeface="Arial" panose="020B0604020202020204" pitchFamily="34" charset="0"/>
                <a:cs typeface="Arial" panose="020B0604020202020204" pitchFamily="34" charset="0"/>
              </a:rPr>
              <a:t>You need to give</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 general description of the 			essential features of something with and 				explanation and examples to show 					understanding.</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r>
              <a:rPr lang="en-GB" dirty="0">
                <a:solidFill>
                  <a:srgbClr val="008F00"/>
                </a:solidFill>
                <a:latin typeface="Arial" panose="020B0604020202020204" pitchFamily="34" charset="0"/>
                <a:cs typeface="Arial" panose="020B0604020202020204" pitchFamily="34" charset="0"/>
              </a:rPr>
              <a:t>AO1</a:t>
            </a:r>
            <a:r>
              <a:rPr lang="en-GB" dirty="0">
                <a:latin typeface="Arial" panose="020B0604020202020204" pitchFamily="34" charset="0"/>
                <a:cs typeface="Arial" panose="020B0604020202020204" pitchFamily="34" charset="0"/>
              </a:rPr>
              <a:t> and </a:t>
            </a:r>
            <a:r>
              <a:rPr lang="en-GB" dirty="0">
                <a:solidFill>
                  <a:srgbClr val="0432FF"/>
                </a:solidFill>
                <a:latin typeface="Arial" panose="020B0604020202020204" pitchFamily="34" charset="0"/>
                <a:cs typeface="Arial" panose="020B0604020202020204" pitchFamily="34" charset="0"/>
              </a:rPr>
              <a:t>AO2</a:t>
            </a:r>
            <a:r>
              <a:rPr lang="en-GB" dirty="0">
                <a:latin typeface="Arial" panose="020B0604020202020204" pitchFamily="34" charset="0"/>
                <a:cs typeface="Arial" panose="020B0604020202020204" pitchFamily="34" charset="0"/>
              </a:rPr>
              <a:t> skills are being examined in questions with these command words.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3594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13B51-5902-BF42-A1B2-854EF6C53853}"/>
              </a:ext>
            </a:extLst>
          </p:cNvPr>
          <p:cNvSpPr txBox="1"/>
          <p:nvPr/>
        </p:nvSpPr>
        <p:spPr>
          <a:xfrm>
            <a:off x="381000" y="1496291"/>
            <a:ext cx="8014855" cy="4678204"/>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Assess. 	</a:t>
            </a:r>
            <a:r>
              <a:rPr lang="en-GB" dirty="0">
                <a:latin typeface="Arial" panose="020B0604020202020204" pitchFamily="34" charset="0"/>
                <a:cs typeface="Arial" panose="020B0604020202020204" pitchFamily="34" charset="0"/>
              </a:rPr>
              <a:t>You are required to weigh up the strengths and 			weaknesses of a sociological theory, concept or 			explanation and make a judgement on its value.</a:t>
            </a:r>
          </a:p>
          <a:p>
            <a:r>
              <a:rPr lang="en-GB" b="1" dirty="0">
                <a:latin typeface="Arial" panose="020B0604020202020204" pitchFamily="34" charset="0"/>
                <a:cs typeface="Arial" panose="020B0604020202020204" pitchFamily="34" charset="0"/>
              </a:rPr>
              <a:t>Discuss            	</a:t>
            </a:r>
            <a:r>
              <a:rPr lang="en-GB" dirty="0">
                <a:latin typeface="Arial" panose="020B0604020202020204" pitchFamily="34" charset="0"/>
                <a:cs typeface="Arial" panose="020B0604020202020204" pitchFamily="34" charset="0"/>
              </a:rPr>
              <a:t>You are required to write about sociological ideas about a 		specific issue in detail, taking into account different 			sociological ideas about the topic.</a:t>
            </a:r>
          </a:p>
          <a:p>
            <a:r>
              <a:rPr lang="en-GB" dirty="0">
                <a:latin typeface="Arial" panose="020B0604020202020204" pitchFamily="34" charset="0"/>
                <a:cs typeface="Arial" panose="020B0604020202020204" pitchFamily="34" charset="0"/>
              </a:rPr>
              <a:t> </a:t>
            </a:r>
          </a:p>
          <a:p>
            <a:r>
              <a:rPr lang="en-GB" b="1" dirty="0">
                <a:latin typeface="Arial" panose="020B0604020202020204" pitchFamily="34" charset="0"/>
                <a:cs typeface="Arial" panose="020B0604020202020204" pitchFamily="34" charset="0"/>
              </a:rPr>
              <a:t>Evaluate.     	</a:t>
            </a:r>
            <a:r>
              <a:rPr lang="en-GB" dirty="0">
                <a:latin typeface="Arial" panose="020B0604020202020204" pitchFamily="34" charset="0"/>
                <a:cs typeface="Arial" panose="020B0604020202020204" pitchFamily="34" charset="0"/>
              </a:rPr>
              <a:t>You are required</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to judge the quality, usefulness or value of 		a sociological explanation or theory.</a:t>
            </a:r>
          </a:p>
          <a:p>
            <a:r>
              <a:rPr lang="en-US" sz="1400" i="1" dirty="0">
                <a:solidFill>
                  <a:srgbClr val="008F00"/>
                </a:solidFill>
                <a:latin typeface="Arial" panose="020B0604020202020204" pitchFamily="34" charset="0"/>
                <a:cs typeface="Arial" panose="020B0604020202020204" pitchFamily="34" charset="0"/>
              </a:rPr>
              <a:t>		AO1.     </a:t>
            </a:r>
            <a:r>
              <a:rPr lang="en-US" sz="1400" i="1" dirty="0">
                <a:solidFill>
                  <a:srgbClr val="0432FF"/>
                </a:solidFill>
                <a:latin typeface="Arial" panose="020B0604020202020204" pitchFamily="34" charset="0"/>
                <a:cs typeface="Arial" panose="020B0604020202020204" pitchFamily="34" charset="0"/>
              </a:rPr>
              <a:t>AO2.    and </a:t>
            </a:r>
            <a:r>
              <a:rPr lang="en-US" sz="1400" i="1" dirty="0">
                <a:solidFill>
                  <a:srgbClr val="FF0000"/>
                </a:solidFill>
                <a:latin typeface="Arial" panose="020B0604020202020204" pitchFamily="34" charset="0"/>
                <a:cs typeface="Arial" panose="020B0604020202020204" pitchFamily="34" charset="0"/>
              </a:rPr>
              <a:t>AO3 skills are being examined in questions with these 		command words</a:t>
            </a:r>
            <a:endParaRPr lang="en-US" sz="1400" i="1" dirty="0">
              <a:solidFill>
                <a:srgbClr val="008F00"/>
              </a:solidFill>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Summarise. </a:t>
            </a:r>
            <a:r>
              <a:rPr lang="en-GB" dirty="0">
                <a:latin typeface="Arial" panose="020B0604020202020204" pitchFamily="34" charset="0"/>
                <a:cs typeface="Arial" panose="020B0604020202020204" pitchFamily="34" charset="0"/>
              </a:rPr>
              <a:t>   	Offer the main points to show understanding of what is 		being summarised.  </a:t>
            </a:r>
            <a:r>
              <a:rPr lang="en-GB" sz="1400" i="1" dirty="0">
                <a:solidFill>
                  <a:srgbClr val="008F00"/>
                </a:solidFill>
                <a:latin typeface="Arial" panose="020B0604020202020204" pitchFamily="34" charset="0"/>
                <a:cs typeface="Arial" panose="020B0604020202020204" pitchFamily="34" charset="0"/>
              </a:rPr>
              <a:t>AO1 and </a:t>
            </a:r>
            <a:r>
              <a:rPr lang="en-GB" sz="1400" i="1" dirty="0">
                <a:solidFill>
                  <a:srgbClr val="0432FF"/>
                </a:solidFill>
                <a:latin typeface="Arial" panose="020B0604020202020204" pitchFamily="34" charset="0"/>
                <a:cs typeface="Arial" panose="020B0604020202020204" pitchFamily="34" charset="0"/>
              </a:rPr>
              <a:t>AO2 skills</a:t>
            </a:r>
            <a:endParaRPr lang="en-GB" sz="1400" i="1"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With reference to sociological studies/evidence.   </a:t>
            </a:r>
            <a:r>
              <a:rPr lang="en-GB" dirty="0">
                <a:latin typeface="Arial" panose="020B0604020202020204" pitchFamily="34" charset="0"/>
                <a:cs typeface="Arial" panose="020B0604020202020204" pitchFamily="34" charset="0"/>
              </a:rPr>
              <a:t>You are expected to refer to sociological studies to illustrate the points made. </a:t>
            </a:r>
          </a:p>
        </p:txBody>
      </p:sp>
    </p:spTree>
    <p:extLst>
      <p:ext uri="{BB962C8B-B14F-4D97-AF65-F5344CB8AC3E}">
        <p14:creationId xmlns:p14="http://schemas.microsoft.com/office/powerpoint/2010/main" val="26720765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8024CE-0F12-2B42-B3A7-DE7BF4C4AA64}"/>
              </a:ext>
            </a:extLst>
          </p:cNvPr>
          <p:cNvSpPr txBox="1"/>
          <p:nvPr/>
        </p:nvSpPr>
        <p:spPr>
          <a:xfrm>
            <a:off x="409575" y="1870364"/>
            <a:ext cx="7799243" cy="2585323"/>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 With reference to the item and your own knowledge, explain the meaning of the term </a:t>
            </a:r>
            <a:r>
              <a:rPr lang="en-US" b="1" dirty="0">
                <a:latin typeface="Arial" panose="020B0604020202020204" pitchFamily="34" charset="0"/>
                <a:cs typeface="Arial" panose="020B0604020202020204" pitchFamily="34" charset="0"/>
              </a:rPr>
              <a:t>primary socialisation.      </a:t>
            </a:r>
            <a:r>
              <a:rPr lang="en-US" dirty="0">
                <a:latin typeface="Arial" panose="020B0604020202020204" pitchFamily="34" charset="0"/>
                <a:cs typeface="Arial" panose="020B0604020202020204" pitchFamily="34" charset="0"/>
              </a:rPr>
              <a:t>[5]</a:t>
            </a:r>
          </a:p>
          <a:p>
            <a:endParaRPr lang="en-US" b="1" dirty="0">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command word here is </a:t>
            </a:r>
            <a:r>
              <a:rPr lang="en-US" b="1" dirty="0">
                <a:latin typeface="Arial" panose="020B0604020202020204" pitchFamily="34" charset="0"/>
                <a:cs typeface="Arial" panose="020B0604020202020204" pitchFamily="34" charset="0"/>
              </a:rPr>
              <a:t>explain </a:t>
            </a:r>
            <a:r>
              <a:rPr lang="en-US" dirty="0">
                <a:latin typeface="Arial" panose="020B0604020202020204" pitchFamily="34" charset="0"/>
                <a:cs typeface="Arial" panose="020B0604020202020204" pitchFamily="34" charset="0"/>
              </a:rPr>
              <a:t>so candidates will need to define the term and offer an explanation.</a:t>
            </a:r>
          </a:p>
          <a:p>
            <a:r>
              <a:rPr lang="en-US" dirty="0">
                <a:latin typeface="Arial" panose="020B0604020202020204" pitchFamily="34" charset="0"/>
                <a:cs typeface="Arial" panose="020B0604020202020204" pitchFamily="34" charset="0"/>
              </a:rPr>
              <a:t>The question also tells candidates to use the item.</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marks for this question are divided between </a:t>
            </a:r>
            <a:r>
              <a:rPr lang="en-US" dirty="0">
                <a:solidFill>
                  <a:srgbClr val="008F00"/>
                </a:solidFill>
                <a:latin typeface="Arial" panose="020B0604020202020204" pitchFamily="34" charset="0"/>
                <a:cs typeface="Arial" panose="020B0604020202020204" pitchFamily="34" charset="0"/>
              </a:rPr>
              <a:t>AO1</a:t>
            </a:r>
            <a:r>
              <a:rPr lang="en-US" dirty="0">
                <a:latin typeface="Arial" panose="020B0604020202020204" pitchFamily="34" charset="0"/>
                <a:cs typeface="Arial" panose="020B0604020202020204" pitchFamily="34" charset="0"/>
              </a:rPr>
              <a:t> 3 AND </a:t>
            </a:r>
            <a:r>
              <a:rPr lang="en-US" dirty="0">
                <a:solidFill>
                  <a:srgbClr val="0432FF"/>
                </a:solidFill>
                <a:latin typeface="Arial" panose="020B0604020202020204" pitchFamily="34" charset="0"/>
                <a:cs typeface="Arial" panose="020B0604020202020204" pitchFamily="34" charset="0"/>
              </a:rPr>
              <a:t>AO2</a:t>
            </a:r>
            <a:r>
              <a:rPr lang="en-US" dirty="0">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2146590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942C62-92C5-EB42-AF0F-53553CDD8A72}"/>
              </a:ext>
            </a:extLst>
          </p:cNvPr>
          <p:cNvSpPr txBox="1"/>
          <p:nvPr/>
        </p:nvSpPr>
        <p:spPr>
          <a:xfrm>
            <a:off x="415637" y="1723159"/>
            <a:ext cx="8223538"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1b </a:t>
            </a:r>
            <a:r>
              <a:rPr lang="en-US" dirty="0">
                <a:solidFill>
                  <a:srgbClr val="0432FF"/>
                </a:solidFill>
                <a:latin typeface="Arial" panose="020B0604020202020204" pitchFamily="34" charset="0"/>
                <a:cs typeface="Arial" panose="020B0604020202020204" pitchFamily="34" charset="0"/>
              </a:rPr>
              <a:t>Using material from the item </a:t>
            </a:r>
            <a:r>
              <a:rPr lang="en-US" dirty="0">
                <a:latin typeface="Arial" panose="020B0604020202020204" pitchFamily="34" charset="0"/>
                <a:cs typeface="Arial" panose="020B0604020202020204" pitchFamily="34" charset="0"/>
              </a:rPr>
              <a:t>and your own </a:t>
            </a:r>
            <a:r>
              <a:rPr lang="en-US" dirty="0">
                <a:solidFill>
                  <a:srgbClr val="008F00"/>
                </a:solidFill>
                <a:latin typeface="Arial" panose="020B0604020202020204" pitchFamily="34" charset="0"/>
                <a:cs typeface="Arial" panose="020B0604020202020204" pitchFamily="34" charset="0"/>
              </a:rPr>
              <a:t>knowledge </a:t>
            </a:r>
            <a:r>
              <a:rPr lang="en-US" dirty="0">
                <a:latin typeface="Arial" panose="020B0604020202020204" pitchFamily="34" charset="0"/>
                <a:cs typeface="Arial" panose="020B0604020202020204" pitchFamily="34" charset="0"/>
              </a:rPr>
              <a:t>explain </a:t>
            </a:r>
            <a:r>
              <a:rPr lang="en-US" u="sng" dirty="0">
                <a:latin typeface="Arial" panose="020B0604020202020204" pitchFamily="34" charset="0"/>
                <a:cs typeface="Arial" panose="020B0604020202020204" pitchFamily="34" charset="0"/>
              </a:rPr>
              <a:t>how</a:t>
            </a:r>
            <a:r>
              <a:rPr lang="en-US" dirty="0">
                <a:latin typeface="Arial" panose="020B0604020202020204" pitchFamily="34" charset="0"/>
                <a:cs typeface="Arial" panose="020B0604020202020204" pitchFamily="34" charset="0"/>
              </a:rPr>
              <a:t> any two agents of socialisation </a:t>
            </a:r>
            <a:r>
              <a:rPr lang="en-US" u="sng" dirty="0">
                <a:latin typeface="Arial" panose="020B0604020202020204" pitchFamily="34" charset="0"/>
                <a:cs typeface="Arial" panose="020B0604020202020204" pitchFamily="34" charset="0"/>
              </a:rPr>
              <a:t>control behaviour</a:t>
            </a:r>
            <a:r>
              <a:rPr lang="en-US" dirty="0">
                <a:latin typeface="Arial" panose="020B0604020202020204" pitchFamily="34" charset="0"/>
                <a:cs typeface="Arial" panose="020B0604020202020204" pitchFamily="34" charset="0"/>
              </a:rPr>
              <a:t>.</a:t>
            </a:r>
          </a:p>
        </p:txBody>
      </p:sp>
      <p:sp>
        <p:nvSpPr>
          <p:cNvPr id="3" name="TextBox 2">
            <a:extLst>
              <a:ext uri="{FF2B5EF4-FFF2-40B4-BE49-F238E27FC236}">
                <a16:creationId xmlns:a16="http://schemas.microsoft.com/office/drawing/2014/main" id="{17EB6614-C0B3-F843-800D-971CCA68DA3B}"/>
              </a:ext>
            </a:extLst>
          </p:cNvPr>
          <p:cNvSpPr txBox="1"/>
          <p:nvPr/>
        </p:nvSpPr>
        <p:spPr>
          <a:xfrm>
            <a:off x="415637" y="2618509"/>
            <a:ext cx="7855528" cy="3693319"/>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What are examiners looking for here? TIPS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They are looking for the process of socialisation, not what it is but </a:t>
            </a:r>
            <a:r>
              <a:rPr lang="en-US" b="1" dirty="0">
                <a:latin typeface="Arial" panose="020B0604020202020204" pitchFamily="34" charset="0"/>
                <a:cs typeface="Arial" panose="020B0604020202020204" pitchFamily="34" charset="0"/>
              </a:rPr>
              <a:t>how it happens.</a:t>
            </a: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 words such as sanctions both positive and negative with examples that are relevant to controlling behaviour.</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Two agents with process and examples linked to behavior in both and use of the item to show understanding.</a:t>
            </a:r>
          </a:p>
          <a:p>
            <a:r>
              <a:rPr lang="en-US" dirty="0">
                <a:latin typeface="Arial" panose="020B0604020202020204" pitchFamily="34" charset="0"/>
                <a:cs typeface="Arial" panose="020B0604020202020204" pitchFamily="34" charset="0"/>
              </a:rPr>
              <a:t>This is the mark scheme for this question with some helpful hints.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Study it and use it to mark the sample answer that is coming up.</a:t>
            </a:r>
          </a:p>
        </p:txBody>
      </p:sp>
    </p:spTree>
    <p:extLst>
      <p:ext uri="{BB962C8B-B14F-4D97-AF65-F5344CB8AC3E}">
        <p14:creationId xmlns:p14="http://schemas.microsoft.com/office/powerpoint/2010/main" val="4177828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1511B9-389D-1744-AAD8-00F8ECB4E00C}"/>
              </a:ext>
            </a:extLst>
          </p:cNvPr>
          <p:cNvSpPr txBox="1"/>
          <p:nvPr/>
        </p:nvSpPr>
        <p:spPr>
          <a:xfrm>
            <a:off x="290946" y="1683328"/>
            <a:ext cx="8250382" cy="4717472"/>
          </a:xfrm>
          <a:prstGeom prst="rect">
            <a:avLst/>
          </a:prstGeom>
          <a:noFill/>
        </p:spPr>
        <p:txBody>
          <a:bodyPr wrap="square" rtlCol="0">
            <a:spAutoFit/>
          </a:bodyPr>
          <a:lstStyle/>
          <a:p>
            <a:endParaRPr lang="en-US" dirty="0"/>
          </a:p>
        </p:txBody>
      </p:sp>
      <p:graphicFrame>
        <p:nvGraphicFramePr>
          <p:cNvPr id="6" name="Table 5">
            <a:extLst>
              <a:ext uri="{FF2B5EF4-FFF2-40B4-BE49-F238E27FC236}">
                <a16:creationId xmlns:a16="http://schemas.microsoft.com/office/drawing/2014/main" id="{11318D1B-CAFD-EC47-81A7-01FA9CD75FEA}"/>
              </a:ext>
            </a:extLst>
          </p:cNvPr>
          <p:cNvGraphicFramePr>
            <a:graphicFrameLocks noGrp="1"/>
          </p:cNvGraphicFramePr>
          <p:nvPr>
            <p:extLst>
              <p:ext uri="{D42A27DB-BD31-4B8C-83A1-F6EECF244321}">
                <p14:modId xmlns:p14="http://schemas.microsoft.com/office/powerpoint/2010/main" val="1920693561"/>
              </p:ext>
            </p:extLst>
          </p:nvPr>
        </p:nvGraphicFramePr>
        <p:xfrm>
          <a:off x="815737" y="1337256"/>
          <a:ext cx="7200800" cy="5409680"/>
        </p:xfrm>
        <a:graphic>
          <a:graphicData uri="http://schemas.openxmlformats.org/drawingml/2006/table">
            <a:tbl>
              <a:tblPr firstRow="1" firstCol="1" bandRow="1">
                <a:tableStyleId>{5C22544A-7EE6-4342-B048-85BDC9FD1C3A}</a:tableStyleId>
              </a:tblPr>
              <a:tblGrid>
                <a:gridCol w="677386">
                  <a:extLst>
                    <a:ext uri="{9D8B030D-6E8A-4147-A177-3AD203B41FA5}">
                      <a16:colId xmlns:a16="http://schemas.microsoft.com/office/drawing/2014/main" val="2485984137"/>
                    </a:ext>
                  </a:extLst>
                </a:gridCol>
                <a:gridCol w="2968397">
                  <a:extLst>
                    <a:ext uri="{9D8B030D-6E8A-4147-A177-3AD203B41FA5}">
                      <a16:colId xmlns:a16="http://schemas.microsoft.com/office/drawing/2014/main" val="3414376648"/>
                    </a:ext>
                  </a:extLst>
                </a:gridCol>
                <a:gridCol w="3555017">
                  <a:extLst>
                    <a:ext uri="{9D8B030D-6E8A-4147-A177-3AD203B41FA5}">
                      <a16:colId xmlns:a16="http://schemas.microsoft.com/office/drawing/2014/main" val="3744205136"/>
                    </a:ext>
                  </a:extLst>
                </a:gridCol>
              </a:tblGrid>
              <a:tr h="375706">
                <a:tc>
                  <a:txBody>
                    <a:bodyPr/>
                    <a:lstStyle/>
                    <a:p>
                      <a:pPr algn="ctr">
                        <a:lnSpc>
                          <a:spcPct val="107000"/>
                        </a:lnSpc>
                      </a:pPr>
                      <a:r>
                        <a:rPr lang="en-GB" sz="1100" dirty="0">
                          <a:solidFill>
                            <a:schemeClr val="tx1"/>
                          </a:solidFill>
                          <a:effectLst/>
                        </a:rPr>
                        <a:t>Band</a:t>
                      </a: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tc>
                <a:tc>
                  <a:txBody>
                    <a:bodyPr/>
                    <a:lstStyle/>
                    <a:p>
                      <a:pPr algn="ctr">
                        <a:lnSpc>
                          <a:spcPct val="107000"/>
                        </a:lnSpc>
                      </a:pPr>
                      <a:r>
                        <a:rPr lang="en-GB" sz="1100" dirty="0">
                          <a:solidFill>
                            <a:schemeClr val="tx1"/>
                          </a:solidFill>
                          <a:effectLst/>
                        </a:rPr>
                        <a:t>AO1</a:t>
                      </a:r>
                    </a:p>
                    <a:p>
                      <a:pPr algn="ctr">
                        <a:lnSpc>
                          <a:spcPct val="107000"/>
                        </a:lnSpc>
                      </a:pP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tc>
                <a:tc>
                  <a:txBody>
                    <a:bodyPr/>
                    <a:lstStyle/>
                    <a:p>
                      <a:pPr algn="ctr">
                        <a:lnSpc>
                          <a:spcPct val="107000"/>
                        </a:lnSpc>
                      </a:pPr>
                      <a:r>
                        <a:rPr lang="en-GB" sz="1100" dirty="0">
                          <a:solidFill>
                            <a:schemeClr val="tx1"/>
                          </a:solidFill>
                          <a:effectLst/>
                        </a:rPr>
                        <a:t>AO2</a:t>
                      </a:r>
                    </a:p>
                    <a:p>
                      <a:pPr algn="ctr">
                        <a:lnSpc>
                          <a:spcPct val="107000"/>
                        </a:lnSpc>
                      </a:pP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tc>
                <a:extLst>
                  <a:ext uri="{0D108BD9-81ED-4DB2-BD59-A6C34878D82A}">
                    <a16:rowId xmlns:a16="http://schemas.microsoft.com/office/drawing/2014/main" val="1449720198"/>
                  </a:ext>
                </a:extLst>
              </a:tr>
              <a:tr h="1720671">
                <a:tc>
                  <a:txBody>
                    <a:bodyPr/>
                    <a:lstStyle/>
                    <a:p>
                      <a:pPr algn="ctr">
                        <a:lnSpc>
                          <a:spcPct val="107000"/>
                        </a:lnSpc>
                      </a:pPr>
                      <a:r>
                        <a:rPr lang="en-GB" sz="1100" dirty="0">
                          <a:solidFill>
                            <a:schemeClr val="tx1"/>
                          </a:solidFill>
                          <a:effectLst/>
                        </a:rPr>
                        <a:t>3</a:t>
                      </a: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nchor="ctr"/>
                </a:tc>
                <a:tc>
                  <a:txBody>
                    <a:bodyPr/>
                    <a:lstStyle/>
                    <a:p>
                      <a:pPr>
                        <a:lnSpc>
                          <a:spcPct val="107000"/>
                        </a:lnSpc>
                        <a:spcAft>
                          <a:spcPts val="0"/>
                        </a:spcAft>
                      </a:pPr>
                      <a:r>
                        <a:rPr lang="en-GB" sz="1100" dirty="0">
                          <a:effectLst/>
                        </a:rPr>
                        <a:t>5-6 marks</a:t>
                      </a:r>
                    </a:p>
                    <a:p>
                      <a:pPr>
                        <a:lnSpc>
                          <a:spcPct val="107000"/>
                        </a:lnSpc>
                        <a:spcAft>
                          <a:spcPts val="0"/>
                        </a:spcAft>
                      </a:pPr>
                      <a:r>
                        <a:rPr lang="en-GB" sz="1100" dirty="0">
                          <a:effectLst/>
                        </a:rPr>
                        <a:t>Answers demonstrate </a:t>
                      </a:r>
                      <a:r>
                        <a:rPr lang="en-GB" sz="1100" b="1" dirty="0">
                          <a:effectLst/>
                        </a:rPr>
                        <a:t>detailed </a:t>
                      </a:r>
                      <a:r>
                        <a:rPr lang="en-GB" sz="1100" dirty="0">
                          <a:effectLst/>
                        </a:rPr>
                        <a:t>knowledge and understanding of sociological concepts relating to the context of the question.</a:t>
                      </a:r>
                    </a:p>
                    <a:p>
                      <a:pPr>
                        <a:lnSpc>
                          <a:spcPct val="107000"/>
                        </a:lnSpc>
                        <a:spcAft>
                          <a:spcPts val="0"/>
                        </a:spcAft>
                      </a:pPr>
                      <a:r>
                        <a:rPr lang="en-GB" sz="1100" dirty="0">
                          <a:effectLst/>
                        </a:rPr>
                        <a:t> </a:t>
                      </a:r>
                    </a:p>
                    <a:p>
                      <a:pPr>
                        <a:lnSpc>
                          <a:spcPct val="107000"/>
                        </a:lnSpc>
                        <a:spcAft>
                          <a:spcPts val="0"/>
                        </a:spcAft>
                      </a:pPr>
                      <a:r>
                        <a:rPr lang="en-GB" sz="1100" i="1" dirty="0">
                          <a:solidFill>
                            <a:srgbClr val="7030A0"/>
                          </a:solidFill>
                          <a:effectLst/>
                        </a:rPr>
                        <a:t>2 agents with focus on how [process] If both done well =6</a:t>
                      </a:r>
                    </a:p>
                    <a:p>
                      <a:pPr algn="ctr">
                        <a:lnSpc>
                          <a:spcPct val="107000"/>
                        </a:lnSpc>
                      </a:pPr>
                      <a:r>
                        <a:rPr lang="en-GB" sz="1100" dirty="0">
                          <a:effectLst/>
                        </a:rPr>
                        <a:t> </a:t>
                      </a:r>
                      <a:endParaRPr lang="en-GB" sz="1100" dirty="0">
                        <a:effectLst/>
                        <a:latin typeface="Calibri" panose="020F0502020204030204" pitchFamily="34" charset="0"/>
                        <a:cs typeface="Times New Roman" panose="02020603050405020304" pitchFamily="18" charset="0"/>
                      </a:endParaRPr>
                    </a:p>
                  </a:txBody>
                  <a:tcPr marL="52276" marR="52276" marT="0" marB="0"/>
                </a:tc>
                <a:tc>
                  <a:txBody>
                    <a:bodyPr/>
                    <a:lstStyle/>
                    <a:p>
                      <a:pPr>
                        <a:lnSpc>
                          <a:spcPct val="107000"/>
                        </a:lnSpc>
                      </a:pPr>
                      <a:r>
                        <a:rPr lang="en-GB" sz="1100" dirty="0">
                          <a:effectLst/>
                        </a:rPr>
                        <a:t>4 marks</a:t>
                      </a:r>
                    </a:p>
                    <a:p>
                      <a:pPr>
                        <a:lnSpc>
                          <a:spcPct val="107000"/>
                        </a:lnSpc>
                      </a:pPr>
                      <a:r>
                        <a:rPr lang="en-GB" sz="1100" dirty="0">
                          <a:effectLst/>
                        </a:rPr>
                        <a:t>Answers demonstrate a detailed ability to select, apply and interpret appropriate sociological concepts and examples in the context of the question. </a:t>
                      </a:r>
                    </a:p>
                    <a:p>
                      <a:pPr>
                        <a:lnSpc>
                          <a:spcPct val="107000"/>
                        </a:lnSpc>
                      </a:pPr>
                      <a:endParaRPr lang="en-GB" sz="1100" dirty="0">
                        <a:effectLst/>
                      </a:endParaRPr>
                    </a:p>
                    <a:p>
                      <a:pPr>
                        <a:lnSpc>
                          <a:spcPct val="107000"/>
                        </a:lnSpc>
                      </a:pPr>
                      <a:r>
                        <a:rPr lang="en-GB" sz="1100" i="1" dirty="0">
                          <a:solidFill>
                            <a:srgbClr val="7030A0"/>
                          </a:solidFill>
                          <a:effectLst/>
                        </a:rPr>
                        <a:t>There will be appropriate use made of the item to demonstrate understanding.</a:t>
                      </a:r>
                    </a:p>
                    <a:p>
                      <a:pPr>
                        <a:lnSpc>
                          <a:spcPct val="107000"/>
                        </a:lnSpc>
                      </a:pPr>
                      <a:r>
                        <a:rPr lang="en-GB" sz="1100" i="1" dirty="0">
                          <a:solidFill>
                            <a:srgbClr val="7030A0"/>
                          </a:solidFill>
                          <a:effectLst/>
                        </a:rPr>
                        <a:t>Item is used to show understanding but only give this band if expl. of the process is good</a:t>
                      </a:r>
                    </a:p>
                    <a:p>
                      <a:pPr>
                        <a:lnSpc>
                          <a:spcPct val="107000"/>
                        </a:lnSpc>
                      </a:pPr>
                      <a:r>
                        <a:rPr lang="en-GB" sz="1100" dirty="0">
                          <a:effectLst/>
                        </a:rPr>
                        <a:t> </a:t>
                      </a:r>
                      <a:endParaRPr lang="en-GB" sz="1100" dirty="0">
                        <a:effectLst/>
                        <a:latin typeface="Calibri" panose="020F0502020204030204" pitchFamily="34" charset="0"/>
                        <a:cs typeface="Times New Roman" panose="02020603050405020304" pitchFamily="18" charset="0"/>
                      </a:endParaRPr>
                    </a:p>
                  </a:txBody>
                  <a:tcPr marL="52276" marR="52276" marT="0" marB="0"/>
                </a:tc>
                <a:extLst>
                  <a:ext uri="{0D108BD9-81ED-4DB2-BD59-A6C34878D82A}">
                    <a16:rowId xmlns:a16="http://schemas.microsoft.com/office/drawing/2014/main" val="668692525"/>
                  </a:ext>
                </a:extLst>
              </a:tr>
              <a:tr h="2103779">
                <a:tc>
                  <a:txBody>
                    <a:bodyPr/>
                    <a:lstStyle/>
                    <a:p>
                      <a:pPr algn="ctr">
                        <a:lnSpc>
                          <a:spcPct val="107000"/>
                        </a:lnSpc>
                      </a:pPr>
                      <a:r>
                        <a:rPr lang="en-GB" sz="1100" dirty="0">
                          <a:solidFill>
                            <a:schemeClr val="tx1"/>
                          </a:solidFill>
                          <a:effectLst/>
                        </a:rPr>
                        <a:t>2</a:t>
                      </a: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nchor="ctr"/>
                </a:tc>
                <a:tc>
                  <a:txBody>
                    <a:bodyPr/>
                    <a:lstStyle/>
                    <a:p>
                      <a:pPr>
                        <a:lnSpc>
                          <a:spcPct val="107000"/>
                        </a:lnSpc>
                      </a:pPr>
                      <a:r>
                        <a:rPr lang="en-GB" sz="1100" dirty="0">
                          <a:effectLst/>
                        </a:rPr>
                        <a:t>3-4 marks</a:t>
                      </a:r>
                    </a:p>
                    <a:p>
                      <a:pPr>
                        <a:lnSpc>
                          <a:spcPct val="107000"/>
                        </a:lnSpc>
                        <a:spcAft>
                          <a:spcPts val="0"/>
                        </a:spcAft>
                      </a:pPr>
                      <a:r>
                        <a:rPr lang="en-GB" sz="1100" dirty="0">
                          <a:effectLst/>
                        </a:rPr>
                        <a:t>Answers demonstrate </a:t>
                      </a:r>
                      <a:r>
                        <a:rPr lang="en-GB" sz="1100" b="1" dirty="0">
                          <a:effectLst/>
                        </a:rPr>
                        <a:t>some </a:t>
                      </a:r>
                      <a:r>
                        <a:rPr lang="en-GB" sz="1100" dirty="0">
                          <a:effectLst/>
                        </a:rPr>
                        <a:t>knowledge and understanding of sociological concepts relating to the context of the question.</a:t>
                      </a:r>
                    </a:p>
                    <a:p>
                      <a:pPr>
                        <a:lnSpc>
                          <a:spcPct val="107000"/>
                        </a:lnSpc>
                        <a:spcAft>
                          <a:spcPts val="0"/>
                        </a:spcAft>
                      </a:pPr>
                      <a:endParaRPr lang="en-GB" sz="1100" dirty="0">
                        <a:effectLst/>
                      </a:endParaRPr>
                    </a:p>
                    <a:p>
                      <a:pPr>
                        <a:lnSpc>
                          <a:spcPct val="107000"/>
                        </a:lnSpc>
                        <a:spcAft>
                          <a:spcPts val="0"/>
                        </a:spcAft>
                      </a:pPr>
                      <a:r>
                        <a:rPr lang="en-GB" sz="1100" dirty="0">
                          <a:effectLst/>
                        </a:rPr>
                        <a:t> </a:t>
                      </a:r>
                    </a:p>
                    <a:p>
                      <a:pPr>
                        <a:lnSpc>
                          <a:spcPct val="107000"/>
                        </a:lnSpc>
                        <a:spcAft>
                          <a:spcPts val="0"/>
                        </a:spcAft>
                      </a:pPr>
                      <a:r>
                        <a:rPr lang="en-GB" sz="1100" i="1" dirty="0">
                          <a:solidFill>
                            <a:srgbClr val="7030A0"/>
                          </a:solidFill>
                          <a:effectLst/>
                        </a:rPr>
                        <a:t>2 agents for 4 with some K. One agent done well=3</a:t>
                      </a:r>
                    </a:p>
                    <a:p>
                      <a:pPr>
                        <a:lnSpc>
                          <a:spcPct val="107000"/>
                        </a:lnSpc>
                        <a:spcAft>
                          <a:spcPts val="0"/>
                        </a:spcAft>
                      </a:pPr>
                      <a:r>
                        <a:rPr lang="en-GB" sz="1100" i="1" dirty="0">
                          <a:solidFill>
                            <a:srgbClr val="7030A0"/>
                          </a:solidFill>
                          <a:effectLst/>
                        </a:rPr>
                        <a:t>2 agents with focus on what not how=3</a:t>
                      </a:r>
                    </a:p>
                    <a:p>
                      <a:pPr>
                        <a:lnSpc>
                          <a:spcPct val="107000"/>
                        </a:lnSpc>
                        <a:spcAft>
                          <a:spcPts val="0"/>
                        </a:spcAft>
                      </a:pPr>
                      <a:r>
                        <a:rPr lang="en-GB" sz="1100" dirty="0">
                          <a:effectLst/>
                        </a:rPr>
                        <a:t> </a:t>
                      </a:r>
                    </a:p>
                    <a:p>
                      <a:pPr>
                        <a:lnSpc>
                          <a:spcPct val="107000"/>
                        </a:lnSpc>
                      </a:pPr>
                      <a:r>
                        <a:rPr lang="en-GB" sz="1100" dirty="0">
                          <a:effectLst/>
                        </a:rPr>
                        <a:t> </a:t>
                      </a:r>
                      <a:endParaRPr lang="en-GB" sz="1100" dirty="0">
                        <a:effectLst/>
                        <a:latin typeface="Calibri" panose="020F0502020204030204" pitchFamily="34" charset="0"/>
                        <a:cs typeface="Times New Roman" panose="02020603050405020304" pitchFamily="18" charset="0"/>
                      </a:endParaRPr>
                    </a:p>
                  </a:txBody>
                  <a:tcPr marL="52276" marR="52276" marT="0" marB="0"/>
                </a:tc>
                <a:tc>
                  <a:txBody>
                    <a:bodyPr/>
                    <a:lstStyle/>
                    <a:p>
                      <a:pPr>
                        <a:lnSpc>
                          <a:spcPct val="107000"/>
                        </a:lnSpc>
                      </a:pPr>
                      <a:r>
                        <a:rPr lang="en-GB" sz="1100" dirty="0">
                          <a:effectLst/>
                        </a:rPr>
                        <a:t>2-3 marks</a:t>
                      </a:r>
                    </a:p>
                    <a:p>
                      <a:pPr>
                        <a:lnSpc>
                          <a:spcPct val="107000"/>
                        </a:lnSpc>
                      </a:pPr>
                      <a:r>
                        <a:rPr lang="en-GB" sz="1100" dirty="0">
                          <a:effectLst/>
                        </a:rPr>
                        <a:t>Answers demonstrate some ability to select, apply and interpret appropriate sociological concepts and  examples in the context of the question. </a:t>
                      </a:r>
                    </a:p>
                    <a:p>
                      <a:pPr>
                        <a:lnSpc>
                          <a:spcPct val="107000"/>
                        </a:lnSpc>
                      </a:pPr>
                      <a:endParaRPr lang="en-GB" sz="1100" dirty="0">
                        <a:effectLst/>
                      </a:endParaRPr>
                    </a:p>
                    <a:p>
                      <a:pPr>
                        <a:lnSpc>
                          <a:spcPct val="107000"/>
                        </a:lnSpc>
                      </a:pPr>
                      <a:endParaRPr lang="en-GB" sz="1100" dirty="0">
                        <a:effectLst/>
                      </a:endParaRPr>
                    </a:p>
                    <a:p>
                      <a:pPr>
                        <a:lnSpc>
                          <a:spcPct val="107000"/>
                        </a:lnSpc>
                      </a:pPr>
                      <a:r>
                        <a:rPr lang="en-GB" sz="1100" i="1" dirty="0">
                          <a:solidFill>
                            <a:srgbClr val="7030A0"/>
                          </a:solidFill>
                          <a:effectLst/>
                        </a:rPr>
                        <a:t>Some reference will be made to the item.</a:t>
                      </a:r>
                    </a:p>
                    <a:p>
                      <a:pPr>
                        <a:lnSpc>
                          <a:spcPct val="107000"/>
                        </a:lnSpc>
                      </a:pPr>
                      <a:r>
                        <a:rPr lang="en-GB" sz="1100" i="1" dirty="0">
                          <a:solidFill>
                            <a:srgbClr val="7030A0"/>
                          </a:solidFill>
                          <a:effectLst/>
                        </a:rPr>
                        <a:t>Ref to item but not to show understanding</a:t>
                      </a:r>
                    </a:p>
                    <a:p>
                      <a:pPr>
                        <a:lnSpc>
                          <a:spcPct val="107000"/>
                        </a:lnSpc>
                      </a:pPr>
                      <a:r>
                        <a:rPr lang="en-GB" sz="1100" i="1" dirty="0">
                          <a:solidFill>
                            <a:srgbClr val="7030A0"/>
                          </a:solidFill>
                          <a:effectLst/>
                        </a:rPr>
                        <a:t>Bottom of band if good but no item or passing reference.</a:t>
                      </a:r>
                    </a:p>
                    <a:p>
                      <a:pPr>
                        <a:lnSpc>
                          <a:spcPct val="107000"/>
                        </a:lnSpc>
                      </a:pPr>
                      <a:r>
                        <a:rPr lang="en-GB" sz="1100" dirty="0">
                          <a:effectLst/>
                        </a:rPr>
                        <a:t> </a:t>
                      </a:r>
                      <a:endParaRPr lang="en-GB" sz="1100" dirty="0">
                        <a:effectLst/>
                        <a:latin typeface="Calibri" panose="020F0502020204030204" pitchFamily="34" charset="0"/>
                        <a:cs typeface="Times New Roman" panose="02020603050405020304" pitchFamily="18" charset="0"/>
                      </a:endParaRPr>
                    </a:p>
                  </a:txBody>
                  <a:tcPr marL="52276" marR="52276" marT="0" marB="0"/>
                </a:tc>
                <a:extLst>
                  <a:ext uri="{0D108BD9-81ED-4DB2-BD59-A6C34878D82A}">
                    <a16:rowId xmlns:a16="http://schemas.microsoft.com/office/drawing/2014/main" val="1857120136"/>
                  </a:ext>
                </a:extLst>
              </a:tr>
              <a:tr h="1144257">
                <a:tc>
                  <a:txBody>
                    <a:bodyPr/>
                    <a:lstStyle/>
                    <a:p>
                      <a:pPr algn="ctr">
                        <a:lnSpc>
                          <a:spcPct val="107000"/>
                        </a:lnSpc>
                      </a:pPr>
                      <a:r>
                        <a:rPr lang="en-GB" sz="1100" dirty="0">
                          <a:solidFill>
                            <a:schemeClr val="tx1"/>
                          </a:solidFill>
                          <a:effectLst/>
                        </a:rPr>
                        <a:t>1</a:t>
                      </a:r>
                      <a:endParaRPr lang="en-GB" sz="1100" dirty="0">
                        <a:solidFill>
                          <a:schemeClr val="tx1"/>
                        </a:solidFill>
                        <a:effectLst/>
                        <a:latin typeface="Calibri" panose="020F0502020204030204" pitchFamily="34" charset="0"/>
                        <a:cs typeface="Times New Roman" panose="02020603050405020304" pitchFamily="18" charset="0"/>
                      </a:endParaRPr>
                    </a:p>
                  </a:txBody>
                  <a:tcPr marL="52276" marR="52276" marT="0" marB="0" anchor="ctr"/>
                </a:tc>
                <a:tc>
                  <a:txBody>
                    <a:bodyPr/>
                    <a:lstStyle/>
                    <a:p>
                      <a:pPr>
                        <a:lnSpc>
                          <a:spcPct val="107000"/>
                        </a:lnSpc>
                      </a:pPr>
                      <a:r>
                        <a:rPr lang="en-GB" sz="1100" dirty="0">
                          <a:effectLst/>
                        </a:rPr>
                        <a:t>1-2 marks</a:t>
                      </a:r>
                    </a:p>
                    <a:p>
                      <a:pPr>
                        <a:lnSpc>
                          <a:spcPct val="107000"/>
                        </a:lnSpc>
                      </a:pPr>
                      <a:r>
                        <a:rPr lang="en-GB" sz="1100" dirty="0">
                          <a:effectLst/>
                        </a:rPr>
                        <a:t>Answers demonstrate </a:t>
                      </a:r>
                      <a:r>
                        <a:rPr lang="en-GB" sz="1100" b="1" dirty="0">
                          <a:effectLst/>
                        </a:rPr>
                        <a:t>basic </a:t>
                      </a:r>
                      <a:r>
                        <a:rPr lang="en-GB" sz="1100" dirty="0">
                          <a:effectLst/>
                        </a:rPr>
                        <a:t>knowledge and understanding of sociological  concepts or examples relating to the context of the question. </a:t>
                      </a:r>
                    </a:p>
                    <a:p>
                      <a:pPr>
                        <a:lnSpc>
                          <a:spcPct val="107000"/>
                        </a:lnSpc>
                      </a:pPr>
                      <a:r>
                        <a:rPr lang="en-GB" sz="1100" dirty="0">
                          <a:effectLst/>
                        </a:rPr>
                        <a:t> </a:t>
                      </a:r>
                      <a:endParaRPr lang="en-GB" sz="1100" dirty="0">
                        <a:effectLst/>
                        <a:latin typeface="Calibri" panose="020F0502020204030204" pitchFamily="34" charset="0"/>
                        <a:cs typeface="Times New Roman" panose="02020603050405020304" pitchFamily="18" charset="0"/>
                      </a:endParaRPr>
                    </a:p>
                  </a:txBody>
                  <a:tcPr marL="52276" marR="52276" marT="0" marB="0"/>
                </a:tc>
                <a:tc>
                  <a:txBody>
                    <a:bodyPr/>
                    <a:lstStyle/>
                    <a:p>
                      <a:pPr>
                        <a:lnSpc>
                          <a:spcPct val="107000"/>
                        </a:lnSpc>
                      </a:pPr>
                      <a:r>
                        <a:rPr lang="en-GB" sz="1100" dirty="0">
                          <a:effectLst/>
                        </a:rPr>
                        <a:t>1 mark</a:t>
                      </a:r>
                    </a:p>
                    <a:p>
                      <a:pPr>
                        <a:lnSpc>
                          <a:spcPct val="107000"/>
                        </a:lnSpc>
                      </a:pPr>
                      <a:r>
                        <a:rPr lang="en-GB" sz="1100" dirty="0">
                          <a:effectLst/>
                        </a:rPr>
                        <a:t>Answers demonstrate a </a:t>
                      </a:r>
                      <a:r>
                        <a:rPr lang="en-GB" sz="1100" b="1" dirty="0">
                          <a:effectLst/>
                        </a:rPr>
                        <a:t>basic</a:t>
                      </a:r>
                      <a:r>
                        <a:rPr lang="en-GB" sz="1100" dirty="0">
                          <a:effectLst/>
                        </a:rPr>
                        <a:t> ability to select, apply and interpret appropriate sociological concepts or examples in the context of the question. </a:t>
                      </a:r>
                      <a:br>
                        <a:rPr lang="en-GB" sz="1100" dirty="0">
                          <a:effectLst/>
                        </a:rPr>
                      </a:br>
                      <a:endParaRPr lang="en-GB" sz="1100" dirty="0">
                        <a:effectLst/>
                        <a:latin typeface="Calibri" panose="020F0502020204030204" pitchFamily="34" charset="0"/>
                        <a:cs typeface="Times New Roman" panose="02020603050405020304" pitchFamily="18" charset="0"/>
                      </a:endParaRPr>
                    </a:p>
                  </a:txBody>
                  <a:tcPr marL="52276" marR="52276" marT="0" marB="0"/>
                </a:tc>
                <a:extLst>
                  <a:ext uri="{0D108BD9-81ED-4DB2-BD59-A6C34878D82A}">
                    <a16:rowId xmlns:a16="http://schemas.microsoft.com/office/drawing/2014/main" val="184371335"/>
                  </a:ext>
                </a:extLst>
              </a:tr>
            </a:tbl>
          </a:graphicData>
        </a:graphic>
      </p:graphicFrame>
    </p:spTree>
    <p:extLst>
      <p:ext uri="{BB962C8B-B14F-4D97-AF65-F5344CB8AC3E}">
        <p14:creationId xmlns:p14="http://schemas.microsoft.com/office/powerpoint/2010/main" val="1522959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3E16F1-622F-F144-93B4-024DD8C98AE7}"/>
              </a:ext>
            </a:extLst>
          </p:cNvPr>
          <p:cNvSpPr txBox="1"/>
          <p:nvPr/>
        </p:nvSpPr>
        <p:spPr>
          <a:xfrm>
            <a:off x="228601" y="1287729"/>
            <a:ext cx="5976664" cy="523220"/>
          </a:xfrm>
          <a:prstGeom prst="rect">
            <a:avLst/>
          </a:prstGeom>
          <a:noFill/>
        </p:spPr>
        <p:txBody>
          <a:bodyPr wrap="square" rtlCol="0">
            <a:spAutoFit/>
          </a:bodyPr>
          <a:lstStyle/>
          <a:p>
            <a:r>
              <a:rPr lang="en-GB" sz="2800" dirty="0">
                <a:solidFill>
                  <a:srgbClr val="0070C0"/>
                </a:solidFill>
                <a:latin typeface="Arial" panose="020B0604020202020204" pitchFamily="34" charset="0"/>
                <a:cs typeface="Arial" panose="020B0604020202020204" pitchFamily="34" charset="0"/>
              </a:rPr>
              <a:t>Question 1b</a:t>
            </a:r>
          </a:p>
        </p:txBody>
      </p:sp>
      <p:sp>
        <p:nvSpPr>
          <p:cNvPr id="5" name="TextBox 4">
            <a:extLst>
              <a:ext uri="{FF2B5EF4-FFF2-40B4-BE49-F238E27FC236}">
                <a16:creationId xmlns:a16="http://schemas.microsoft.com/office/drawing/2014/main" id="{FA5E5F79-1867-8446-AD66-C7224362A796}"/>
              </a:ext>
            </a:extLst>
          </p:cNvPr>
          <p:cNvSpPr txBox="1"/>
          <p:nvPr/>
        </p:nvSpPr>
        <p:spPr>
          <a:xfrm>
            <a:off x="228601" y="1734749"/>
            <a:ext cx="8458200" cy="5016758"/>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1.Read the </a:t>
            </a:r>
            <a:r>
              <a:rPr lang="en-GB" sz="1600" b="1" dirty="0">
                <a:latin typeface="Arial" panose="020B0604020202020204" pitchFamily="34" charset="0"/>
                <a:cs typeface="Arial" panose="020B0604020202020204" pitchFamily="34" charset="0"/>
              </a:rPr>
              <a:t>item </a:t>
            </a:r>
            <a:r>
              <a:rPr lang="en-GB" sz="1600" dirty="0">
                <a:latin typeface="Arial" panose="020B0604020202020204" pitchFamily="34" charset="0"/>
                <a:cs typeface="Arial" panose="020B0604020202020204" pitchFamily="34" charset="0"/>
              </a:rPr>
              <a:t>below and answer the following questions.</a:t>
            </a:r>
          </a:p>
          <a:p>
            <a:r>
              <a:rPr lang="en-GB" sz="1600" b="1" dirty="0">
                <a:latin typeface="Arial" panose="020B0604020202020204" pitchFamily="34" charset="0"/>
                <a:cs typeface="Arial" panose="020B0604020202020204" pitchFamily="34" charset="0"/>
              </a:rPr>
              <a:t>Peer groups</a:t>
            </a:r>
            <a:r>
              <a:rPr lang="en-GB" sz="1600" dirty="0">
                <a:latin typeface="Arial" panose="020B0604020202020204" pitchFamily="34" charset="0"/>
                <a:cs typeface="Arial" panose="020B0604020202020204" pitchFamily="34" charset="0"/>
              </a:rPr>
              <a:t> can play a significant part in the socialisation process. Young people can be influenced by their peers. Young people can get valuable support and confidence from their friends but peers can also be the source of more negative things such as bullying. Peers influence what clothes to wear, what music to listen to and they have unwritten rules about behaviour. </a:t>
            </a: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1b </a:t>
            </a:r>
            <a:r>
              <a:rPr lang="en-US" sz="1600" dirty="0">
                <a:solidFill>
                  <a:srgbClr val="0432FF"/>
                </a:solidFill>
                <a:latin typeface="Arial" panose="020B0604020202020204" pitchFamily="34" charset="0"/>
                <a:cs typeface="Arial" panose="020B0604020202020204" pitchFamily="34" charset="0"/>
              </a:rPr>
              <a:t>Using material from the item </a:t>
            </a:r>
            <a:r>
              <a:rPr lang="en-US" sz="1600" dirty="0">
                <a:latin typeface="Arial" panose="020B0604020202020204" pitchFamily="34" charset="0"/>
                <a:cs typeface="Arial" panose="020B0604020202020204" pitchFamily="34" charset="0"/>
              </a:rPr>
              <a:t>and your own </a:t>
            </a:r>
            <a:r>
              <a:rPr lang="en-US" sz="1600" dirty="0">
                <a:solidFill>
                  <a:srgbClr val="008F00"/>
                </a:solidFill>
                <a:latin typeface="Arial" panose="020B0604020202020204" pitchFamily="34" charset="0"/>
                <a:cs typeface="Arial" panose="020B0604020202020204" pitchFamily="34" charset="0"/>
              </a:rPr>
              <a:t>knowledge </a:t>
            </a:r>
            <a:r>
              <a:rPr lang="en-US" sz="1600" dirty="0">
                <a:latin typeface="Arial" panose="020B0604020202020204" pitchFamily="34" charset="0"/>
                <a:cs typeface="Arial" panose="020B0604020202020204" pitchFamily="34" charset="0"/>
              </a:rPr>
              <a:t>explain </a:t>
            </a:r>
            <a:r>
              <a:rPr lang="en-US" sz="1600" u="sng" dirty="0">
                <a:latin typeface="Arial" panose="020B0604020202020204" pitchFamily="34" charset="0"/>
                <a:cs typeface="Arial" panose="020B0604020202020204" pitchFamily="34" charset="0"/>
              </a:rPr>
              <a:t>how</a:t>
            </a:r>
            <a:r>
              <a:rPr lang="en-US" sz="1600" dirty="0">
                <a:latin typeface="Arial" panose="020B0604020202020204" pitchFamily="34" charset="0"/>
                <a:cs typeface="Arial" panose="020B0604020202020204" pitchFamily="34" charset="0"/>
              </a:rPr>
              <a:t> any two agents of socialisation </a:t>
            </a:r>
            <a:r>
              <a:rPr lang="en-US" sz="1600" u="sng" dirty="0">
                <a:latin typeface="Arial" panose="020B0604020202020204" pitchFamily="34" charset="0"/>
                <a:cs typeface="Arial" panose="020B0604020202020204" pitchFamily="34" charset="0"/>
              </a:rPr>
              <a:t>control behaviour</a:t>
            </a:r>
            <a:r>
              <a:rPr lang="en-US" sz="1600" dirty="0">
                <a:latin typeface="Arial" panose="020B0604020202020204" pitchFamily="34" charset="0"/>
                <a:cs typeface="Arial" panose="020B0604020202020204" pitchFamily="34" charset="0"/>
              </a:rPr>
              <a:t>.</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Answer X </a:t>
            </a:r>
          </a:p>
          <a:p>
            <a:r>
              <a:rPr lang="en-US" sz="1600" dirty="0">
                <a:latin typeface="Arial" panose="020B0604020202020204" pitchFamily="34" charset="0"/>
                <a:cs typeface="Arial" panose="020B0604020202020204" pitchFamily="34" charset="0"/>
              </a:rPr>
              <a:t>An agent of socialisation that can control behaviour is the family. The family is the most important and influential agent of socialisation an individual is exposed to, also referred to as primary socialisation.. The family can control behavior through setting moral values in place that allow an individual to know right from wrong. They might grow up with a habitus that influences their behaviour such as bodily hygiene or self-respect. A secondary agent of socialistion that heavily influences behaviour is peer groups. Peer groups influence what clothes to wear, what music to listen to and they have unwritten rules of behavior. This behavior is not always positive as it may involve taking drugs or crime. Although peer groups may have a positive outcome as they might go to after school revision classes arranged to boost the intellectual development of that individual.</a:t>
            </a:r>
          </a:p>
        </p:txBody>
      </p:sp>
    </p:spTree>
    <p:extLst>
      <p:ext uri="{BB962C8B-B14F-4D97-AF65-F5344CB8AC3E}">
        <p14:creationId xmlns:p14="http://schemas.microsoft.com/office/powerpoint/2010/main" val="1406655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3EDB31-2159-2F41-8028-1345371DDFBB}"/>
              </a:ext>
            </a:extLst>
          </p:cNvPr>
          <p:cNvSpPr txBox="1"/>
          <p:nvPr/>
        </p:nvSpPr>
        <p:spPr>
          <a:xfrm>
            <a:off x="386195" y="1348800"/>
            <a:ext cx="8519680" cy="5016758"/>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Answer X </a:t>
            </a:r>
          </a:p>
          <a:p>
            <a:r>
              <a:rPr lang="en-US" sz="1600" dirty="0">
                <a:latin typeface="Arial" panose="020B0604020202020204" pitchFamily="34" charset="0"/>
                <a:cs typeface="Arial" panose="020B0604020202020204" pitchFamily="34" charset="0"/>
              </a:rPr>
              <a:t>An agent of socialisation that can control behaviour is the family.</a:t>
            </a:r>
            <a:r>
              <a:rPr lang="en-US" sz="1600" i="1" dirty="0">
                <a:solidFill>
                  <a:srgbClr val="FF0000"/>
                </a:solidFill>
                <a:latin typeface="Arial" panose="020B0604020202020204" pitchFamily="34" charset="0"/>
                <a:cs typeface="Arial" panose="020B0604020202020204" pitchFamily="34" charset="0"/>
              </a:rPr>
              <a:t> The first agent is identified</a:t>
            </a:r>
            <a:r>
              <a:rPr lang="en-US" sz="1600" dirty="0">
                <a:latin typeface="Arial" panose="020B0604020202020204" pitchFamily="34" charset="0"/>
                <a:cs typeface="Arial" panose="020B0604020202020204" pitchFamily="34" charset="0"/>
              </a:rPr>
              <a:t> The family is the most important and influential agent of socialisation an individual is exposed to, also referred to as primary socialisation.. The family can control behaviour through setting moral values in place that allow an individual to know right from wrong. They might grow up with a habitus that influences their behaviour such as bodily hygiene or self-respect.</a:t>
            </a:r>
            <a:r>
              <a:rPr lang="en-US" sz="1600" i="1" dirty="0">
                <a:solidFill>
                  <a:srgbClr val="FF0000"/>
                </a:solidFill>
                <a:latin typeface="Arial" panose="020B0604020202020204" pitchFamily="34" charset="0"/>
                <a:cs typeface="Arial" panose="020B0604020202020204" pitchFamily="34" charset="0"/>
              </a:rPr>
              <a:t> Though family has been identified there is no process in the answer and no examples to illustrate the processes.</a:t>
            </a:r>
          </a:p>
          <a:p>
            <a:r>
              <a:rPr lang="en-US" sz="1600" dirty="0">
                <a:latin typeface="Arial" panose="020B0604020202020204" pitchFamily="34" charset="0"/>
                <a:cs typeface="Arial" panose="020B0604020202020204" pitchFamily="34" charset="0"/>
              </a:rPr>
              <a:t> A secondary agent of socialistion that heavily influences behaviour is peer groups. A</a:t>
            </a:r>
            <a:r>
              <a:rPr lang="en-US" sz="1600" i="1" dirty="0">
                <a:solidFill>
                  <a:srgbClr val="FF0000"/>
                </a:solidFill>
                <a:latin typeface="Arial" panose="020B0604020202020204" pitchFamily="34" charset="0"/>
                <a:cs typeface="Arial" panose="020B0604020202020204" pitchFamily="34" charset="0"/>
              </a:rPr>
              <a:t> second agent is identified</a:t>
            </a:r>
            <a:r>
              <a:rPr lang="en-US" sz="1600" dirty="0">
                <a:latin typeface="Arial" panose="020B0604020202020204" pitchFamily="34" charset="0"/>
                <a:cs typeface="Arial" panose="020B0604020202020204" pitchFamily="34" charset="0"/>
              </a:rPr>
              <a:t> Peer groups influence what clothes to wear, what music to listen to and they have unwritten rules of behaviour.</a:t>
            </a:r>
            <a:r>
              <a:rPr lang="en-US" sz="1600" i="1" dirty="0">
                <a:solidFill>
                  <a:srgbClr val="FF0000"/>
                </a:solidFill>
                <a:latin typeface="Arial" panose="020B0604020202020204" pitchFamily="34" charset="0"/>
                <a:cs typeface="Arial" panose="020B0604020202020204" pitchFamily="34" charset="0"/>
              </a:rPr>
              <a:t> The candidate has merely copied a section from the item, a passing reference.</a:t>
            </a:r>
            <a:r>
              <a:rPr lang="en-US" sz="1600" dirty="0">
                <a:latin typeface="Arial" panose="020B0604020202020204" pitchFamily="34" charset="0"/>
                <a:cs typeface="Arial" panose="020B0604020202020204" pitchFamily="34" charset="0"/>
              </a:rPr>
              <a:t> This behaviour is not always positive as it may involve taking drugs or crime. Although peer groups may have a positive outcome as they might go to after school revision classes arranged to boost the intellectual development of that individual.</a:t>
            </a:r>
            <a:r>
              <a:rPr lang="en-US" sz="1600" i="1" dirty="0">
                <a:solidFill>
                  <a:srgbClr val="FF0000"/>
                </a:solidFill>
                <a:latin typeface="Arial" panose="020B0604020202020204" pitchFamily="34" charset="0"/>
                <a:cs typeface="Arial" panose="020B0604020202020204" pitchFamily="34" charset="0"/>
              </a:rPr>
              <a:t> Again, there is no process nor examples to illustrate process.</a:t>
            </a:r>
          </a:p>
          <a:p>
            <a:endParaRPr lang="en-US" sz="1600" i="1" dirty="0">
              <a:solidFill>
                <a:srgbClr val="FF0000"/>
              </a:solidFill>
              <a:latin typeface="Arial" panose="020B0604020202020204" pitchFamily="34" charset="0"/>
              <a:cs typeface="Arial" panose="020B0604020202020204" pitchFamily="34" charset="0"/>
            </a:endParaRPr>
          </a:p>
          <a:p>
            <a:r>
              <a:rPr lang="en-US" sz="1600" i="1" dirty="0">
                <a:solidFill>
                  <a:srgbClr val="FF0000"/>
                </a:solidFill>
                <a:latin typeface="Arial" panose="020B0604020202020204" pitchFamily="34" charset="0"/>
                <a:cs typeface="Arial" panose="020B0604020202020204" pitchFamily="34" charset="0"/>
              </a:rPr>
              <a:t>So, which band for AO1 and AO2?</a:t>
            </a:r>
          </a:p>
          <a:p>
            <a:r>
              <a:rPr lang="en-US" sz="1600" i="1" dirty="0">
                <a:solidFill>
                  <a:srgbClr val="FF0000"/>
                </a:solidFill>
                <a:latin typeface="Arial" panose="020B0604020202020204" pitchFamily="34" charset="0"/>
                <a:cs typeface="Arial" panose="020B0604020202020204" pitchFamily="34" charset="0"/>
              </a:rPr>
              <a:t>AO1.    Band 2 “2 agents with focus on what not how” =3</a:t>
            </a:r>
          </a:p>
          <a:p>
            <a:r>
              <a:rPr lang="en-US" sz="1600" i="1" dirty="0">
                <a:solidFill>
                  <a:srgbClr val="FF0000"/>
                </a:solidFill>
                <a:latin typeface="Arial" panose="020B0604020202020204" pitchFamily="34" charset="0"/>
                <a:cs typeface="Arial" panose="020B0604020202020204" pitchFamily="34" charset="0"/>
              </a:rPr>
              <a:t>AO2.   Band 2.  “passing reference to the item” =2</a:t>
            </a:r>
          </a:p>
          <a:p>
            <a:r>
              <a:rPr lang="en-US" sz="1600" i="1" dirty="0">
                <a:solidFill>
                  <a:srgbClr val="FF0000"/>
                </a:solidFill>
                <a:latin typeface="Arial" panose="020B0604020202020204" pitchFamily="34" charset="0"/>
                <a:cs typeface="Arial" panose="020B0604020202020204" pitchFamily="34" charset="0"/>
              </a:rPr>
              <a:t>This candidate scored 5/10 but with more focus on process would have done much better.</a:t>
            </a:r>
          </a:p>
        </p:txBody>
      </p:sp>
    </p:spTree>
    <p:extLst>
      <p:ext uri="{BB962C8B-B14F-4D97-AF65-F5344CB8AC3E}">
        <p14:creationId xmlns:p14="http://schemas.microsoft.com/office/powerpoint/2010/main" val="991918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8C37FF-E6C1-6E42-9793-06198B935D97}"/>
              </a:ext>
            </a:extLst>
          </p:cNvPr>
          <p:cNvSpPr txBox="1"/>
          <p:nvPr/>
        </p:nvSpPr>
        <p:spPr>
          <a:xfrm>
            <a:off x="323850" y="1808018"/>
            <a:ext cx="8217477" cy="4770537"/>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An agent of socialisation that can control behaviour is the family. The family is the most important and influential agent of socialisation an individual is exposed to, also referred to as primary socialisation. The family can control behavior through setting moral values in place that allow an individual to know right from wrong. </a:t>
            </a:r>
            <a:r>
              <a:rPr lang="en-US" sz="1600" dirty="0">
                <a:solidFill>
                  <a:srgbClr val="7030A0"/>
                </a:solidFill>
                <a:latin typeface="Arial" panose="020B0604020202020204" pitchFamily="34" charset="0"/>
                <a:cs typeface="Arial" panose="020B0604020202020204" pitchFamily="34" charset="0"/>
              </a:rPr>
              <a:t>For example, families often use sanctions to control behavior. They might use a negative sanction such as the naughty step to discourage a child from repeating a particular behavior or ground an older child. They might use a positive sanction such as praise to encourage a repeat of certain behavior such as saying please or thankyou. In this way behavior can be controlled</a:t>
            </a:r>
            <a:r>
              <a:rPr lang="en-US" sz="1600" dirty="0">
                <a:latin typeface="Arial" panose="020B0604020202020204" pitchFamily="34" charset="0"/>
                <a:cs typeface="Arial" panose="020B0604020202020204" pitchFamily="34" charset="0"/>
              </a:rPr>
              <a:t>[They might grow up with a habitus that influences their behaviour such as bodily hygiene or self-respect.] </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 secondary agent of socialistion that heavily influences behaviour is peer groups. Peer</a:t>
            </a:r>
            <a:r>
              <a:rPr lang="en-US" sz="1600" dirty="0">
                <a:solidFill>
                  <a:srgbClr val="7030A0"/>
                </a:solidFill>
                <a:latin typeface="Arial" panose="020B0604020202020204" pitchFamily="34" charset="0"/>
                <a:cs typeface="Arial" panose="020B0604020202020204" pitchFamily="34" charset="0"/>
              </a:rPr>
              <a:t> groups often use peer pressure to persuade others in the group to behave in certain ways such as  influencing what clothes to wear, what music to listen to by making fun if the clothes or music aren’t to the taste of the majority or the stronger characters in the peer group. Peer pressure sometimes persuades </a:t>
            </a:r>
            <a:r>
              <a:rPr lang="en-US" sz="1600" dirty="0">
                <a:latin typeface="Arial" panose="020B0604020202020204" pitchFamily="34" charset="0"/>
                <a:cs typeface="Arial" panose="020B0604020202020204" pitchFamily="34" charset="0"/>
              </a:rPr>
              <a:t> </a:t>
            </a:r>
            <a:r>
              <a:rPr lang="en-US" sz="1600" dirty="0">
                <a:solidFill>
                  <a:srgbClr val="7030A0"/>
                </a:solidFill>
                <a:latin typeface="Arial" panose="020B0604020202020204" pitchFamily="34" charset="0"/>
                <a:cs typeface="Arial" panose="020B0604020202020204" pitchFamily="34" charset="0"/>
              </a:rPr>
              <a:t>people to break the law such as underage drinking or taking drugs. Peer pressure in the form of bullying sometimes cause people to behave in these ways. But it can also encourage more positive behavior such as revising together in after school classes.</a:t>
            </a:r>
          </a:p>
        </p:txBody>
      </p:sp>
      <p:sp>
        <p:nvSpPr>
          <p:cNvPr id="3" name="TextBox 2">
            <a:extLst>
              <a:ext uri="{FF2B5EF4-FFF2-40B4-BE49-F238E27FC236}">
                <a16:creationId xmlns:a16="http://schemas.microsoft.com/office/drawing/2014/main" id="{83139613-650C-2E49-A977-652002E08BB4}"/>
              </a:ext>
            </a:extLst>
          </p:cNvPr>
          <p:cNvSpPr txBox="1"/>
          <p:nvPr/>
        </p:nvSpPr>
        <p:spPr>
          <a:xfrm>
            <a:off x="323850" y="1312718"/>
            <a:ext cx="6109854"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A band 4 answer:</a:t>
            </a:r>
          </a:p>
        </p:txBody>
      </p:sp>
    </p:spTree>
    <p:extLst>
      <p:ext uri="{BB962C8B-B14F-4D97-AF65-F5344CB8AC3E}">
        <p14:creationId xmlns:p14="http://schemas.microsoft.com/office/powerpoint/2010/main" val="3962536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C8D985-C70E-F747-A48B-6514F9A36929}"/>
              </a:ext>
            </a:extLst>
          </p:cNvPr>
          <p:cNvSpPr txBox="1"/>
          <p:nvPr/>
        </p:nvSpPr>
        <p:spPr>
          <a:xfrm>
            <a:off x="218209" y="1416627"/>
            <a:ext cx="8592416" cy="830997"/>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Questions 2a and 3a are evidence-based questions. They require learners to explain patterns or trends. The explanations must be supported with cited evidence. Study the mark scheme for these questions.</a:t>
            </a:r>
          </a:p>
        </p:txBody>
      </p:sp>
      <p:sp>
        <p:nvSpPr>
          <p:cNvPr id="3" name="TextBox 2">
            <a:extLst>
              <a:ext uri="{FF2B5EF4-FFF2-40B4-BE49-F238E27FC236}">
                <a16:creationId xmlns:a16="http://schemas.microsoft.com/office/drawing/2014/main" id="{20A5A584-1056-2248-958A-F0DCE47EE6D5}"/>
              </a:ext>
            </a:extLst>
          </p:cNvPr>
          <p:cNvSpPr txBox="1"/>
          <p:nvPr/>
        </p:nvSpPr>
        <p:spPr>
          <a:xfrm>
            <a:off x="436419" y="2606657"/>
            <a:ext cx="8001000" cy="369332"/>
          </a:xfrm>
          <a:prstGeom prst="rect">
            <a:avLst/>
          </a:prstGeom>
          <a:noFill/>
        </p:spPr>
        <p:txBody>
          <a:bodyPr wrap="square" rtlCol="0">
            <a:spAutoFit/>
          </a:bodyPr>
          <a:lstStyle/>
          <a:p>
            <a:endParaRPr lang="en-US"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AFD08A87-0332-054B-B8D5-A5D727837973}"/>
              </a:ext>
            </a:extLst>
          </p:cNvPr>
          <p:cNvGraphicFramePr>
            <a:graphicFrameLocks noGrp="1"/>
          </p:cNvGraphicFramePr>
          <p:nvPr>
            <p:extLst>
              <p:ext uri="{D42A27DB-BD31-4B8C-83A1-F6EECF244321}">
                <p14:modId xmlns:p14="http://schemas.microsoft.com/office/powerpoint/2010/main" val="2104519747"/>
              </p:ext>
            </p:extLst>
          </p:nvPr>
        </p:nvGraphicFramePr>
        <p:xfrm>
          <a:off x="436418" y="2299126"/>
          <a:ext cx="8167254" cy="4284514"/>
        </p:xfrm>
        <a:graphic>
          <a:graphicData uri="http://schemas.openxmlformats.org/drawingml/2006/table">
            <a:tbl>
              <a:tblPr firstRow="1" firstCol="1" bandRow="1">
                <a:tableStyleId>{5C22544A-7EE6-4342-B048-85BDC9FD1C3A}</a:tableStyleId>
              </a:tblPr>
              <a:tblGrid>
                <a:gridCol w="768301">
                  <a:extLst>
                    <a:ext uri="{9D8B030D-6E8A-4147-A177-3AD203B41FA5}">
                      <a16:colId xmlns:a16="http://schemas.microsoft.com/office/drawing/2014/main" val="2867199475"/>
                    </a:ext>
                  </a:extLst>
                </a:gridCol>
                <a:gridCol w="3366799">
                  <a:extLst>
                    <a:ext uri="{9D8B030D-6E8A-4147-A177-3AD203B41FA5}">
                      <a16:colId xmlns:a16="http://schemas.microsoft.com/office/drawing/2014/main" val="3782361974"/>
                    </a:ext>
                  </a:extLst>
                </a:gridCol>
                <a:gridCol w="4032154">
                  <a:extLst>
                    <a:ext uri="{9D8B030D-6E8A-4147-A177-3AD203B41FA5}">
                      <a16:colId xmlns:a16="http://schemas.microsoft.com/office/drawing/2014/main" val="632613792"/>
                    </a:ext>
                  </a:extLst>
                </a:gridCol>
              </a:tblGrid>
              <a:tr h="316259">
                <a:tc>
                  <a:txBody>
                    <a:bodyPr/>
                    <a:lstStyle/>
                    <a:p>
                      <a:pPr algn="ctr">
                        <a:lnSpc>
                          <a:spcPct val="107000"/>
                        </a:lnSpc>
                      </a:pPr>
                      <a:br>
                        <a:rPr lang="en-GB" sz="1000" dirty="0">
                          <a:effectLst/>
                        </a:rPr>
                      </a:br>
                      <a:r>
                        <a:rPr lang="en-GB" sz="1000" dirty="0">
                          <a:solidFill>
                            <a:schemeClr val="tx1"/>
                          </a:solidFill>
                          <a:effectLst/>
                        </a:rPr>
                        <a:t>Band</a:t>
                      </a: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gn="ctr">
                        <a:lnSpc>
                          <a:spcPct val="107000"/>
                        </a:lnSpc>
                      </a:pPr>
                      <a:r>
                        <a:rPr lang="en-GB" sz="1000" dirty="0">
                          <a:solidFill>
                            <a:schemeClr val="tx1"/>
                          </a:solidFill>
                          <a:effectLst/>
                        </a:rPr>
                        <a:t>AO1</a:t>
                      </a:r>
                    </a:p>
                    <a:p>
                      <a:pPr algn="ctr">
                        <a:lnSpc>
                          <a:spcPct val="107000"/>
                        </a:lnSpc>
                      </a:pP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gn="ctr">
                        <a:lnSpc>
                          <a:spcPct val="107000"/>
                        </a:lnSpc>
                      </a:pPr>
                      <a:r>
                        <a:rPr lang="en-GB" sz="1000" dirty="0">
                          <a:solidFill>
                            <a:schemeClr val="tx1"/>
                          </a:solidFill>
                          <a:effectLst/>
                        </a:rPr>
                        <a:t>AO2</a:t>
                      </a:r>
                    </a:p>
                    <a:p>
                      <a:pPr algn="ctr">
                        <a:lnSpc>
                          <a:spcPct val="107000"/>
                        </a:lnSpc>
                      </a:pP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oFill/>
                  </a:tcPr>
                </a:tc>
                <a:extLst>
                  <a:ext uri="{0D108BD9-81ED-4DB2-BD59-A6C34878D82A}">
                    <a16:rowId xmlns:a16="http://schemas.microsoft.com/office/drawing/2014/main" val="306053300"/>
                  </a:ext>
                </a:extLst>
              </a:tr>
              <a:tr h="1174707">
                <a:tc>
                  <a:txBody>
                    <a:bodyPr/>
                    <a:lstStyle/>
                    <a:p>
                      <a:pPr algn="ctr">
                        <a:lnSpc>
                          <a:spcPct val="107000"/>
                        </a:lnSpc>
                      </a:pPr>
                      <a:r>
                        <a:rPr lang="en-GB" sz="1000" dirty="0">
                          <a:solidFill>
                            <a:schemeClr val="tx1"/>
                          </a:solidFill>
                          <a:effectLst/>
                        </a:rPr>
                        <a:t>3</a:t>
                      </a: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chor="ctr">
                    <a:noFill/>
                  </a:tcPr>
                </a:tc>
                <a:tc>
                  <a:txBody>
                    <a:bodyPr/>
                    <a:lstStyle/>
                    <a:p>
                      <a:pPr>
                        <a:lnSpc>
                          <a:spcPct val="107000"/>
                        </a:lnSpc>
                        <a:spcAft>
                          <a:spcPts val="0"/>
                        </a:spcAft>
                      </a:pPr>
                      <a:r>
                        <a:rPr lang="en-GB" sz="1000" dirty="0">
                          <a:effectLst/>
                        </a:rPr>
                        <a:t>5-6 marks</a:t>
                      </a:r>
                    </a:p>
                    <a:p>
                      <a:pPr>
                        <a:lnSpc>
                          <a:spcPct val="107000"/>
                        </a:lnSpc>
                        <a:spcAft>
                          <a:spcPts val="0"/>
                        </a:spcAft>
                      </a:pPr>
                      <a:r>
                        <a:rPr lang="en-GB" sz="1000" dirty="0">
                          <a:effectLst/>
                        </a:rPr>
                        <a:t>Answers demonstrate detailed knowledge and understanding of sociological  evidence relating to the context of the question.</a:t>
                      </a:r>
                    </a:p>
                    <a:p>
                      <a:pPr>
                        <a:lnSpc>
                          <a:spcPct val="107000"/>
                        </a:lnSpc>
                        <a:spcAft>
                          <a:spcPts val="0"/>
                        </a:spcAft>
                      </a:pPr>
                      <a:endParaRPr lang="en-GB" sz="1000" dirty="0">
                        <a:effectLst/>
                      </a:endParaRPr>
                    </a:p>
                    <a:p>
                      <a:pPr>
                        <a:lnSpc>
                          <a:spcPct val="107000"/>
                        </a:lnSpc>
                        <a:spcAft>
                          <a:spcPts val="0"/>
                        </a:spcAft>
                      </a:pPr>
                      <a:r>
                        <a:rPr lang="en-GB" sz="1000" i="1" dirty="0">
                          <a:solidFill>
                            <a:srgbClr val="7030A0"/>
                          </a:solidFill>
                          <a:effectLst/>
                        </a:rPr>
                        <a:t>2 reasons evidence for both=6</a:t>
                      </a:r>
                    </a:p>
                    <a:p>
                      <a:pPr>
                        <a:lnSpc>
                          <a:spcPct val="107000"/>
                        </a:lnSpc>
                        <a:spcAft>
                          <a:spcPts val="0"/>
                        </a:spcAft>
                      </a:pPr>
                      <a:r>
                        <a:rPr lang="en-GB" sz="1000" i="1" dirty="0">
                          <a:solidFill>
                            <a:srgbClr val="7030A0"/>
                          </a:solidFill>
                          <a:effectLst/>
                        </a:rPr>
                        <a:t>one with evidence=5</a:t>
                      </a:r>
                    </a:p>
                    <a:p>
                      <a:pPr algn="ctr">
                        <a:lnSpc>
                          <a:spcPct val="107000"/>
                        </a:lnSpc>
                      </a:pPr>
                      <a:r>
                        <a:rPr lang="en-GB" sz="1000" dirty="0">
                          <a:effectLst/>
                        </a:rPr>
                        <a:t> </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nSpc>
                          <a:spcPct val="107000"/>
                        </a:lnSpc>
                      </a:pPr>
                      <a:r>
                        <a:rPr lang="en-GB" sz="1000" dirty="0">
                          <a:effectLst/>
                        </a:rPr>
                        <a:t>4 marks</a:t>
                      </a:r>
                    </a:p>
                    <a:p>
                      <a:pPr>
                        <a:lnSpc>
                          <a:spcPct val="107000"/>
                        </a:lnSpc>
                      </a:pPr>
                      <a:r>
                        <a:rPr lang="en-GB" sz="1000" dirty="0">
                          <a:effectLst/>
                        </a:rPr>
                        <a:t>Answers demonstrate a detailed ability to select, apply and interpret appropriate sociological  evidence in the context of the question. </a:t>
                      </a:r>
                    </a:p>
                    <a:p>
                      <a:pPr>
                        <a:lnSpc>
                          <a:spcPct val="107000"/>
                        </a:lnSpc>
                      </a:pPr>
                      <a:endParaRPr lang="en-GB" sz="1000" dirty="0">
                        <a:effectLst/>
                      </a:endParaRPr>
                    </a:p>
                    <a:p>
                      <a:pPr>
                        <a:lnSpc>
                          <a:spcPct val="107000"/>
                        </a:lnSpc>
                      </a:pPr>
                      <a:endParaRPr lang="en-GB" sz="1000" dirty="0">
                        <a:effectLst/>
                      </a:endParaRPr>
                    </a:p>
                    <a:p>
                      <a:pPr>
                        <a:lnSpc>
                          <a:spcPct val="107000"/>
                        </a:lnSpc>
                      </a:pPr>
                      <a:r>
                        <a:rPr lang="en-GB" sz="1000" i="1" dirty="0">
                          <a:solidFill>
                            <a:srgbClr val="7030A0"/>
                          </a:solidFill>
                          <a:effectLst/>
                        </a:rPr>
                        <a:t>Explanations for both reasons =4</a:t>
                      </a:r>
                    </a:p>
                    <a:p>
                      <a:pPr>
                        <a:lnSpc>
                          <a:spcPct val="107000"/>
                        </a:lnSpc>
                      </a:pPr>
                      <a:r>
                        <a:rPr lang="en-GB" sz="1000" dirty="0">
                          <a:effectLst/>
                        </a:rPr>
                        <a:t> </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extLst>
                  <a:ext uri="{0D108BD9-81ED-4DB2-BD59-A6C34878D82A}">
                    <a16:rowId xmlns:a16="http://schemas.microsoft.com/office/drawing/2014/main" val="3626699912"/>
                  </a:ext>
                </a:extLst>
              </a:tr>
              <a:tr h="1322365">
                <a:tc>
                  <a:txBody>
                    <a:bodyPr/>
                    <a:lstStyle/>
                    <a:p>
                      <a:pPr algn="ctr">
                        <a:lnSpc>
                          <a:spcPct val="107000"/>
                        </a:lnSpc>
                      </a:pPr>
                      <a:r>
                        <a:rPr lang="en-GB" sz="1000" dirty="0">
                          <a:solidFill>
                            <a:schemeClr val="tx1"/>
                          </a:solidFill>
                          <a:effectLst/>
                        </a:rPr>
                        <a:t>2</a:t>
                      </a: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chor="ctr">
                    <a:noFill/>
                  </a:tcPr>
                </a:tc>
                <a:tc>
                  <a:txBody>
                    <a:bodyPr/>
                    <a:lstStyle/>
                    <a:p>
                      <a:pPr>
                        <a:lnSpc>
                          <a:spcPct val="107000"/>
                        </a:lnSpc>
                      </a:pPr>
                      <a:r>
                        <a:rPr lang="en-GB" sz="1000" dirty="0">
                          <a:effectLst/>
                        </a:rPr>
                        <a:t>3-4 marks</a:t>
                      </a:r>
                    </a:p>
                    <a:p>
                      <a:pPr>
                        <a:lnSpc>
                          <a:spcPct val="107000"/>
                        </a:lnSpc>
                        <a:spcAft>
                          <a:spcPts val="0"/>
                        </a:spcAft>
                      </a:pPr>
                      <a:r>
                        <a:rPr lang="en-GB" sz="1000" dirty="0">
                          <a:effectLst/>
                        </a:rPr>
                        <a:t>Answers demonstrate some knowledge and understanding of sociological  evidence relating to the context of the question.</a:t>
                      </a:r>
                    </a:p>
                    <a:p>
                      <a:pPr>
                        <a:lnSpc>
                          <a:spcPct val="107000"/>
                        </a:lnSpc>
                        <a:spcAft>
                          <a:spcPts val="0"/>
                        </a:spcAft>
                      </a:pPr>
                      <a:endParaRPr lang="en-GB" sz="1000" dirty="0">
                        <a:effectLst/>
                      </a:endParaRPr>
                    </a:p>
                    <a:p>
                      <a:pPr>
                        <a:lnSpc>
                          <a:spcPct val="107000"/>
                        </a:lnSpc>
                        <a:spcAft>
                          <a:spcPts val="0"/>
                        </a:spcAft>
                      </a:pPr>
                      <a:r>
                        <a:rPr lang="en-GB" sz="1000" i="1" dirty="0">
                          <a:solidFill>
                            <a:srgbClr val="7030A0"/>
                          </a:solidFill>
                          <a:effectLst/>
                        </a:rPr>
                        <a:t>2 reasons done well no evidence =4</a:t>
                      </a:r>
                    </a:p>
                    <a:p>
                      <a:pPr>
                        <a:lnSpc>
                          <a:spcPct val="107000"/>
                        </a:lnSpc>
                        <a:spcAft>
                          <a:spcPts val="0"/>
                        </a:spcAft>
                      </a:pPr>
                      <a:r>
                        <a:rPr lang="en-GB" sz="1000" i="1" dirty="0">
                          <a:solidFill>
                            <a:srgbClr val="7030A0"/>
                          </a:solidFill>
                          <a:effectLst/>
                        </a:rPr>
                        <a:t>or both lacking evidence or detail =3</a:t>
                      </a:r>
                    </a:p>
                    <a:p>
                      <a:pPr>
                        <a:lnSpc>
                          <a:spcPct val="107000"/>
                        </a:lnSpc>
                        <a:spcAft>
                          <a:spcPts val="0"/>
                        </a:spcAft>
                      </a:pPr>
                      <a:r>
                        <a:rPr lang="en-GB" sz="1000" i="1" dirty="0">
                          <a:solidFill>
                            <a:srgbClr val="7030A0"/>
                          </a:solidFill>
                          <a:effectLst/>
                        </a:rPr>
                        <a:t>or one done well=3</a:t>
                      </a:r>
                    </a:p>
                    <a:p>
                      <a:pPr>
                        <a:lnSpc>
                          <a:spcPct val="107000"/>
                        </a:lnSpc>
                      </a:pPr>
                      <a:r>
                        <a:rPr lang="en-GB" sz="1000" dirty="0">
                          <a:effectLst/>
                        </a:rPr>
                        <a:t> </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nSpc>
                          <a:spcPct val="107000"/>
                        </a:lnSpc>
                      </a:pPr>
                      <a:r>
                        <a:rPr lang="en-GB" sz="1000" dirty="0">
                          <a:effectLst/>
                        </a:rPr>
                        <a:t>2-3 marks</a:t>
                      </a:r>
                    </a:p>
                    <a:p>
                      <a:pPr>
                        <a:lnSpc>
                          <a:spcPct val="107000"/>
                        </a:lnSpc>
                      </a:pPr>
                      <a:r>
                        <a:rPr lang="en-GB" sz="1000" dirty="0">
                          <a:effectLst/>
                        </a:rPr>
                        <a:t>Answers demonstrate some ability to select, apply and interpret appropriate sociological  evidence in the context of the question.</a:t>
                      </a:r>
                    </a:p>
                    <a:p>
                      <a:pPr>
                        <a:lnSpc>
                          <a:spcPct val="107000"/>
                        </a:lnSpc>
                      </a:pPr>
                      <a:endParaRPr lang="en-GB" sz="1000" dirty="0">
                        <a:effectLst/>
                      </a:endParaRPr>
                    </a:p>
                    <a:p>
                      <a:pPr>
                        <a:lnSpc>
                          <a:spcPct val="107000"/>
                        </a:lnSpc>
                      </a:pPr>
                      <a:r>
                        <a:rPr lang="en-GB" sz="1000" i="1" dirty="0">
                          <a:solidFill>
                            <a:srgbClr val="7030A0"/>
                          </a:solidFill>
                          <a:effectLst/>
                        </a:rPr>
                        <a:t>Some expl. but unbalanced =3</a:t>
                      </a:r>
                    </a:p>
                    <a:p>
                      <a:pPr>
                        <a:lnSpc>
                          <a:spcPct val="107000"/>
                        </a:lnSpc>
                      </a:pPr>
                      <a:r>
                        <a:rPr lang="en-GB" sz="1000" i="1" dirty="0">
                          <a:solidFill>
                            <a:srgbClr val="7030A0"/>
                          </a:solidFill>
                          <a:effectLst/>
                        </a:rPr>
                        <a:t>Implicit=2</a:t>
                      </a:r>
                    </a:p>
                    <a:p>
                      <a:pPr>
                        <a:lnSpc>
                          <a:spcPct val="107000"/>
                        </a:lnSpc>
                      </a:pPr>
                      <a:r>
                        <a:rPr lang="en-GB" sz="1000" dirty="0">
                          <a:effectLst/>
                        </a:rPr>
                        <a:t> </a:t>
                      </a:r>
                      <a:r>
                        <a:rPr lang="en-GB" sz="1000" i="1" dirty="0">
                          <a:solidFill>
                            <a:srgbClr val="7030A0"/>
                          </a:solidFill>
                          <a:effectLst/>
                        </a:rPr>
                        <a:t>Put in this band if reasons are not linked to three generations living together</a:t>
                      </a:r>
                      <a:endParaRPr lang="en-GB" sz="1000" i="1" dirty="0">
                        <a:solidFill>
                          <a:srgbClr val="7030A0"/>
                        </a:solidFill>
                        <a:effectLst/>
                        <a:latin typeface="Calibri" panose="020F0502020204030204" pitchFamily="34" charset="0"/>
                        <a:cs typeface="Times New Roman" panose="02020603050405020304" pitchFamily="18" charset="0"/>
                      </a:endParaRPr>
                    </a:p>
                  </a:txBody>
                  <a:tcPr marL="50752" marR="50752" marT="0" marB="0">
                    <a:noFill/>
                  </a:tcPr>
                </a:tc>
                <a:extLst>
                  <a:ext uri="{0D108BD9-81ED-4DB2-BD59-A6C34878D82A}">
                    <a16:rowId xmlns:a16="http://schemas.microsoft.com/office/drawing/2014/main" val="3232166910"/>
                  </a:ext>
                </a:extLst>
              </a:tr>
              <a:tr h="1027050">
                <a:tc>
                  <a:txBody>
                    <a:bodyPr/>
                    <a:lstStyle/>
                    <a:p>
                      <a:pPr algn="ctr">
                        <a:lnSpc>
                          <a:spcPct val="107000"/>
                        </a:lnSpc>
                      </a:pPr>
                      <a:r>
                        <a:rPr lang="en-GB" sz="1000" dirty="0">
                          <a:solidFill>
                            <a:schemeClr val="tx1"/>
                          </a:solidFill>
                          <a:effectLst/>
                        </a:rPr>
                        <a:t>1</a:t>
                      </a:r>
                      <a:endParaRPr lang="en-GB" sz="1000" dirty="0">
                        <a:solidFill>
                          <a:schemeClr val="tx1"/>
                        </a:solidFill>
                        <a:effectLst/>
                        <a:latin typeface="Calibri" panose="020F0502020204030204" pitchFamily="34" charset="0"/>
                        <a:cs typeface="Times New Roman" panose="02020603050405020304" pitchFamily="18" charset="0"/>
                      </a:endParaRPr>
                    </a:p>
                  </a:txBody>
                  <a:tcPr marL="50752" marR="50752" marT="0" marB="0" anchor="ctr">
                    <a:noFill/>
                  </a:tcPr>
                </a:tc>
                <a:tc>
                  <a:txBody>
                    <a:bodyPr/>
                    <a:lstStyle/>
                    <a:p>
                      <a:pPr>
                        <a:lnSpc>
                          <a:spcPct val="107000"/>
                        </a:lnSpc>
                      </a:pPr>
                      <a:r>
                        <a:rPr lang="en-GB" sz="1000" dirty="0">
                          <a:effectLst/>
                        </a:rPr>
                        <a:t>1-2 marks</a:t>
                      </a:r>
                    </a:p>
                    <a:p>
                      <a:pPr>
                        <a:lnSpc>
                          <a:spcPct val="107000"/>
                        </a:lnSpc>
                      </a:pPr>
                      <a:r>
                        <a:rPr lang="en-GB" sz="1000" dirty="0">
                          <a:effectLst/>
                        </a:rPr>
                        <a:t>Answers demonstrate basic knowledge and understanding of sociological evidence relating to the context of the question. </a:t>
                      </a:r>
                    </a:p>
                    <a:p>
                      <a:pPr>
                        <a:lnSpc>
                          <a:spcPct val="107000"/>
                        </a:lnSpc>
                      </a:pPr>
                      <a:endParaRPr lang="en-GB" sz="1000" dirty="0">
                        <a:effectLst/>
                      </a:endParaRPr>
                    </a:p>
                    <a:p>
                      <a:pPr>
                        <a:lnSpc>
                          <a:spcPct val="107000"/>
                        </a:lnSpc>
                      </a:pPr>
                      <a:r>
                        <a:rPr lang="en-GB" sz="1000" i="1" dirty="0">
                          <a:solidFill>
                            <a:srgbClr val="7030A0"/>
                          </a:solidFill>
                          <a:effectLst/>
                        </a:rPr>
                        <a:t>Mostly common sense</a:t>
                      </a:r>
                    </a:p>
                    <a:p>
                      <a:pPr>
                        <a:lnSpc>
                          <a:spcPct val="107000"/>
                        </a:lnSpc>
                      </a:pPr>
                      <a:r>
                        <a:rPr lang="en-GB" sz="1000" dirty="0">
                          <a:effectLst/>
                        </a:rPr>
                        <a:t> </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nSpc>
                          <a:spcPct val="107000"/>
                        </a:lnSpc>
                      </a:pPr>
                      <a:r>
                        <a:rPr lang="en-GB" sz="1000" dirty="0">
                          <a:effectLst/>
                        </a:rPr>
                        <a:t>1 mark</a:t>
                      </a:r>
                    </a:p>
                    <a:p>
                      <a:pPr>
                        <a:lnSpc>
                          <a:spcPct val="107000"/>
                        </a:lnSpc>
                      </a:pPr>
                      <a:r>
                        <a:rPr lang="en-GB" sz="1000" dirty="0">
                          <a:effectLst/>
                        </a:rPr>
                        <a:t>Answers demonstrate a basic ability to select, apply and interpret appropriate sociological  evidence in the context of the question. </a:t>
                      </a:r>
                    </a:p>
                    <a:p>
                      <a:pPr>
                        <a:lnSpc>
                          <a:spcPct val="107000"/>
                        </a:lnSpc>
                      </a:pPr>
                      <a:endParaRPr lang="en-GB" sz="1000" dirty="0">
                        <a:effectLst/>
                      </a:endParaRPr>
                    </a:p>
                    <a:p>
                      <a:pPr>
                        <a:lnSpc>
                          <a:spcPct val="107000"/>
                        </a:lnSpc>
                      </a:pPr>
                      <a:r>
                        <a:rPr lang="en-GB" sz="1000" i="1" dirty="0">
                          <a:solidFill>
                            <a:srgbClr val="7030A0"/>
                          </a:solidFill>
                          <a:effectLst/>
                        </a:rPr>
                        <a:t>Very little expl. if at all</a:t>
                      </a:r>
                      <a:br>
                        <a:rPr lang="en-GB" sz="1000" dirty="0">
                          <a:effectLst/>
                        </a:rPr>
                      </a:br>
                      <a:endParaRPr lang="en-GB" sz="1000" dirty="0">
                        <a:effectLst/>
                        <a:latin typeface="Calibri" panose="020F0502020204030204" pitchFamily="34" charset="0"/>
                        <a:cs typeface="Times New Roman" panose="02020603050405020304" pitchFamily="18" charset="0"/>
                      </a:endParaRPr>
                    </a:p>
                  </a:txBody>
                  <a:tcPr marL="50752" marR="50752" marT="0" marB="0">
                    <a:noFill/>
                  </a:tcPr>
                </a:tc>
                <a:extLst>
                  <a:ext uri="{0D108BD9-81ED-4DB2-BD59-A6C34878D82A}">
                    <a16:rowId xmlns:a16="http://schemas.microsoft.com/office/drawing/2014/main" val="927841232"/>
                  </a:ext>
                </a:extLst>
              </a:tr>
              <a:tr h="316259">
                <a:tc>
                  <a:txBody>
                    <a:bodyPr/>
                    <a:lstStyle/>
                    <a:p>
                      <a:pPr algn="ctr">
                        <a:lnSpc>
                          <a:spcPct val="107000"/>
                        </a:lnSpc>
                      </a:pPr>
                      <a:r>
                        <a:rPr lang="en-GB" sz="1000" dirty="0">
                          <a:effectLst/>
                        </a:rPr>
                        <a:t> </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nSpc>
                          <a:spcPct val="107000"/>
                        </a:lnSpc>
                      </a:pPr>
                      <a:r>
                        <a:rPr lang="en-GB" sz="1000" dirty="0">
                          <a:effectLst/>
                        </a:rPr>
                        <a:t>0 marks</a:t>
                      </a:r>
                    </a:p>
                    <a:p>
                      <a:pPr>
                        <a:lnSpc>
                          <a:spcPct val="107000"/>
                        </a:lnSpc>
                      </a:pPr>
                      <a:r>
                        <a:rPr lang="en-GB" sz="1000" dirty="0">
                          <a:effectLst/>
                        </a:rPr>
                        <a:t>NRSP</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tc>
                  <a:txBody>
                    <a:bodyPr/>
                    <a:lstStyle/>
                    <a:p>
                      <a:pPr>
                        <a:lnSpc>
                          <a:spcPct val="107000"/>
                        </a:lnSpc>
                      </a:pPr>
                      <a:r>
                        <a:rPr lang="en-GB" sz="1000" dirty="0">
                          <a:effectLst/>
                        </a:rPr>
                        <a:t>0 marks</a:t>
                      </a:r>
                    </a:p>
                    <a:p>
                      <a:pPr>
                        <a:lnSpc>
                          <a:spcPct val="107000"/>
                        </a:lnSpc>
                      </a:pPr>
                      <a:r>
                        <a:rPr lang="en-GB" sz="1000" dirty="0">
                          <a:effectLst/>
                        </a:rPr>
                        <a:t>NRSP</a:t>
                      </a:r>
                      <a:endParaRPr lang="en-GB" sz="1000" dirty="0">
                        <a:effectLst/>
                        <a:latin typeface="Calibri" panose="020F0502020204030204" pitchFamily="34" charset="0"/>
                        <a:cs typeface="Times New Roman" panose="02020603050405020304" pitchFamily="18" charset="0"/>
                      </a:endParaRPr>
                    </a:p>
                  </a:txBody>
                  <a:tcPr marL="50752" marR="50752" marT="0" marB="0">
                    <a:noFill/>
                  </a:tcPr>
                </a:tc>
                <a:extLst>
                  <a:ext uri="{0D108BD9-81ED-4DB2-BD59-A6C34878D82A}">
                    <a16:rowId xmlns:a16="http://schemas.microsoft.com/office/drawing/2014/main" val="3102081195"/>
                  </a:ext>
                </a:extLst>
              </a:tr>
            </a:tbl>
          </a:graphicData>
        </a:graphic>
      </p:graphicFrame>
    </p:spTree>
    <p:extLst>
      <p:ext uri="{BB962C8B-B14F-4D97-AF65-F5344CB8AC3E}">
        <p14:creationId xmlns:p14="http://schemas.microsoft.com/office/powerpoint/2010/main" val="32895917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4203564-DC79-524B-B1EB-285D312C491E}"/>
              </a:ext>
            </a:extLst>
          </p:cNvPr>
          <p:cNvSpPr txBox="1"/>
          <p:nvPr/>
        </p:nvSpPr>
        <p:spPr>
          <a:xfrm>
            <a:off x="352425" y="1612231"/>
            <a:ext cx="8534400" cy="4185761"/>
          </a:xfrm>
          <a:prstGeom prst="rect">
            <a:avLst/>
          </a:prstGeom>
          <a:noFill/>
        </p:spPr>
        <p:txBody>
          <a:bodyPr wrap="square" rtlCol="0">
            <a:spAutoFit/>
          </a:bodyPr>
          <a:lstStyle/>
          <a:p>
            <a:r>
              <a:rPr lang="en-US" sz="1400" b="1" dirty="0">
                <a:latin typeface="Arial" panose="020B0604020202020204" pitchFamily="34" charset="0"/>
                <a:cs typeface="Arial" panose="020B0604020202020204" pitchFamily="34" charset="0"/>
              </a:rPr>
              <a:t>2a Recent research into household trends suggest that there has been an increase in the number of beanpole families. [10]</a:t>
            </a:r>
          </a:p>
          <a:p>
            <a:r>
              <a:rPr lang="en-US" sz="1400" b="1" dirty="0">
                <a:latin typeface="Arial" panose="020B0604020202020204" pitchFamily="34" charset="0"/>
                <a:cs typeface="Arial" panose="020B0604020202020204" pitchFamily="34" charset="0"/>
              </a:rPr>
              <a:t>Explain two sociological reasons for this. </a:t>
            </a:r>
          </a:p>
          <a:p>
            <a:r>
              <a:rPr lang="en-US" sz="1400" dirty="0">
                <a:latin typeface="Arial" panose="020B0604020202020204" pitchFamily="34" charset="0"/>
                <a:cs typeface="Arial" panose="020B0604020202020204" pitchFamily="34" charset="0"/>
              </a:rPr>
              <a:t>Beanpole families are vertically extended families with multiple generations living together or close to one another. For example, Children, parents and grandparents.</a:t>
            </a:r>
          </a:p>
          <a:p>
            <a:r>
              <a:rPr lang="en-US" sz="1400" dirty="0">
                <a:latin typeface="Arial" panose="020B0604020202020204" pitchFamily="34" charset="0"/>
                <a:cs typeface="Arial" panose="020B0604020202020204" pitchFamily="34" charset="0"/>
              </a:rPr>
              <a:t>One possible reason for the increase in beanpole families could be the increased role of grandparents in the care of grandchildren </a:t>
            </a:r>
            <a:r>
              <a:rPr lang="en-US" sz="1400" dirty="0">
                <a:solidFill>
                  <a:srgbClr val="7030A0"/>
                </a:solidFill>
                <a:latin typeface="Arial" panose="020B0604020202020204" pitchFamily="34" charset="0"/>
                <a:cs typeface="Arial" panose="020B0604020202020204" pitchFamily="34" charset="0"/>
              </a:rPr>
              <a:t>[R1]</a:t>
            </a:r>
            <a:r>
              <a:rPr lang="en-US" sz="1400" dirty="0">
                <a:latin typeface="Arial" panose="020B0604020202020204" pitchFamily="34" charset="0"/>
                <a:cs typeface="Arial" panose="020B0604020202020204" pitchFamily="34" charset="0"/>
              </a:rPr>
              <a:t> as more women work. Ross et al </a:t>
            </a:r>
            <a:r>
              <a:rPr lang="en-US" sz="1400" dirty="0">
                <a:solidFill>
                  <a:srgbClr val="7030A0"/>
                </a:solidFill>
                <a:latin typeface="Arial" panose="020B0604020202020204" pitchFamily="34" charset="0"/>
                <a:cs typeface="Arial" panose="020B0604020202020204" pitchFamily="34" charset="0"/>
              </a:rPr>
              <a:t>[evidence] </a:t>
            </a:r>
            <a:r>
              <a:rPr lang="en-US" sz="1400" dirty="0">
                <a:latin typeface="Arial" panose="020B0604020202020204" pitchFamily="34" charset="0"/>
                <a:cs typeface="Arial" panose="020B0604020202020204" pitchFamily="34" charset="0"/>
              </a:rPr>
              <a:t>found strong intergenerational ties between generations in which grandparents forged strong relationships with grandchildren because they were often very much involved in caring for them. This frequently involved living in shared accommodation or very close to one another. </a:t>
            </a:r>
            <a:r>
              <a:rPr lang="en-US" sz="1400" dirty="0">
                <a:solidFill>
                  <a:srgbClr val="7030A0"/>
                </a:solidFill>
                <a:latin typeface="Arial" panose="020B0604020202020204" pitchFamily="34" charset="0"/>
                <a:cs typeface="Arial" panose="020B0604020202020204" pitchFamily="34" charset="0"/>
              </a:rPr>
              <a:t>[explanation]</a:t>
            </a:r>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Another possible reasons for an increase in beanpole families in recent years could be connected to increased life expectancy and the increased need for care for elderly relatives whose health may be failing. </a:t>
            </a:r>
            <a:r>
              <a:rPr lang="en-US" sz="1400" dirty="0">
                <a:solidFill>
                  <a:srgbClr val="7030A0"/>
                </a:solidFill>
                <a:latin typeface="Arial" panose="020B0604020202020204" pitchFamily="34" charset="0"/>
                <a:cs typeface="Arial" panose="020B0604020202020204" pitchFamily="34" charset="0"/>
              </a:rPr>
              <a:t>[R2]</a:t>
            </a:r>
            <a:r>
              <a:rPr lang="en-US" sz="1400" dirty="0">
                <a:latin typeface="Arial" panose="020B0604020202020204" pitchFamily="34" charset="0"/>
                <a:cs typeface="Arial" panose="020B0604020202020204" pitchFamily="34" charset="0"/>
              </a:rPr>
              <a:t> Grundy and Henretta </a:t>
            </a:r>
            <a:r>
              <a:rPr lang="en-US" sz="1400" dirty="0">
                <a:solidFill>
                  <a:srgbClr val="7030A0"/>
                </a:solidFill>
                <a:latin typeface="Arial" panose="020B0604020202020204" pitchFamily="34" charset="0"/>
                <a:cs typeface="Arial" panose="020B0604020202020204" pitchFamily="34" charset="0"/>
              </a:rPr>
              <a:t>[evidence]</a:t>
            </a:r>
            <a:r>
              <a:rPr lang="en-US" sz="1400" dirty="0">
                <a:latin typeface="Arial" panose="020B0604020202020204" pitchFamily="34" charset="0"/>
                <a:cs typeface="Arial" panose="020B0604020202020204" pitchFamily="34" charset="0"/>
              </a:rPr>
              <a:t>argue that beanpole families have indeed increased in recent years as a direct result of this. Indeed they suggest that middle aged women are the sandwich generation, looking after their own children and their elderly parents. So, this could be a reason for an increase in the number beanpole families.[</a:t>
            </a:r>
            <a:r>
              <a:rPr lang="en-US" sz="1400" dirty="0">
                <a:solidFill>
                  <a:srgbClr val="7030A0"/>
                </a:solidFill>
                <a:latin typeface="Arial" panose="020B0604020202020204" pitchFamily="34" charset="0"/>
                <a:cs typeface="Arial" panose="020B0604020202020204" pitchFamily="34" charset="0"/>
              </a:rPr>
              <a:t>focus]</a:t>
            </a:r>
          </a:p>
          <a:p>
            <a:endParaRPr lang="en-US" sz="1400" dirty="0">
              <a:solidFill>
                <a:srgbClr val="7030A0"/>
              </a:solidFill>
              <a:latin typeface="Arial" panose="020B0604020202020204" pitchFamily="34" charset="0"/>
              <a:cs typeface="Arial" panose="020B0604020202020204" pitchFamily="34" charset="0"/>
            </a:endParaRPr>
          </a:p>
          <a:p>
            <a:r>
              <a:rPr lang="en-US" sz="1400" dirty="0">
                <a:solidFill>
                  <a:srgbClr val="7030A0"/>
                </a:solidFill>
                <a:latin typeface="Arial" panose="020B0604020202020204" pitchFamily="34" charset="0"/>
                <a:cs typeface="Arial" panose="020B0604020202020204" pitchFamily="34" charset="0"/>
              </a:rPr>
              <a:t>This answer matches the descriptors for band 4 in both skills BUT only just. There are many answers that are more detailed than this, especially in the explanations of the reasons offered. It is borderline band 3.</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4120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19" y="1412776"/>
            <a:ext cx="8640960" cy="3293209"/>
          </a:xfrm>
          <a:prstGeom prst="rect">
            <a:avLst/>
          </a:prstGeom>
          <a:noFill/>
        </p:spPr>
        <p:txBody>
          <a:bodyPr wrap="square" rtlCol="0">
            <a:spAutoFit/>
          </a:bodyPr>
          <a:lstStyle/>
          <a:p>
            <a:pPr fontAlgn="base">
              <a:spcBef>
                <a:spcPct val="0"/>
              </a:spcBef>
              <a:spcAft>
                <a:spcPct val="0"/>
              </a:spcAft>
            </a:pPr>
            <a:r>
              <a:rPr lang="en-GB" sz="2200" dirty="0">
                <a:latin typeface="Arial" panose="020B0604020202020204" pitchFamily="34" charset="0"/>
                <a:cs typeface="Arial" panose="020B0604020202020204" pitchFamily="34" charset="0"/>
              </a:rPr>
              <a:t>This PowerPoint should be read in conjunction with the qualification overview PowerPoint. </a:t>
            </a:r>
            <a:endParaRPr lang="en-GB" sz="2200" dirty="0">
              <a:solidFill>
                <a:sysClr val="windowText" lastClr="000000"/>
              </a:solidFill>
              <a:latin typeface="Arial" panose="020B0604020202020204" pitchFamily="34" charset="0"/>
              <a:cs typeface="Arial" panose="020B0604020202020204" pitchFamily="34" charset="0"/>
            </a:endParaRPr>
          </a:p>
          <a:p>
            <a:pPr fontAlgn="base">
              <a:spcBef>
                <a:spcPct val="0"/>
              </a:spcBef>
              <a:spcAft>
                <a:spcPct val="0"/>
              </a:spcAft>
            </a:pPr>
            <a:endParaRPr lang="en-GB" sz="2200" dirty="0">
              <a:solidFill>
                <a:prstClr val="black"/>
              </a:solidFill>
              <a:latin typeface="Arial" panose="020B0604020202020204" pitchFamily="34" charset="0"/>
              <a:cs typeface="Arial" panose="020B0604020202020204" pitchFamily="34" charset="0"/>
            </a:endParaRPr>
          </a:p>
          <a:p>
            <a:pPr fontAlgn="base">
              <a:spcBef>
                <a:spcPct val="0"/>
              </a:spcBef>
              <a:spcAft>
                <a:spcPct val="0"/>
              </a:spcAft>
            </a:pPr>
            <a:r>
              <a:rPr lang="en-GB" sz="2200" dirty="0">
                <a:solidFill>
                  <a:prstClr val="black"/>
                </a:solidFill>
                <a:latin typeface="Arial" panose="020B0604020202020204" pitchFamily="34" charset="0"/>
                <a:cs typeface="Arial" panose="020B0604020202020204" pitchFamily="34" charset="0"/>
              </a:rPr>
              <a:t>Whilst you undertake this training, we advise you have the following, additional documentation to hand:</a:t>
            </a:r>
          </a:p>
          <a:p>
            <a:pPr fontAlgn="base">
              <a:spcBef>
                <a:spcPct val="0"/>
              </a:spcBef>
              <a:spcAft>
                <a:spcPct val="0"/>
              </a:spcAft>
            </a:pPr>
            <a:r>
              <a:rPr lang="en-GB" sz="2000" dirty="0">
                <a:solidFill>
                  <a:prstClr val="black"/>
                </a:solidFill>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sz="2000" dirty="0">
                <a:latin typeface="Arial" panose="020B0604020202020204" pitchFamily="34" charset="0"/>
                <a:cs typeface="Arial" panose="020B0604020202020204" pitchFamily="34" charset="0"/>
              </a:rPr>
              <a:t>QP and MS for 2018 and 2019 </a:t>
            </a:r>
          </a:p>
          <a:p>
            <a:pPr marL="171450" indent="-17145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endParaRPr lang="en-GB" dirty="0"/>
          </a:p>
        </p:txBody>
      </p:sp>
      <p:sp>
        <p:nvSpPr>
          <p:cNvPr id="6" name="Title 1">
            <a:extLst>
              <a:ext uri="{FF2B5EF4-FFF2-40B4-BE49-F238E27FC236}">
                <a16:creationId xmlns:a16="http://schemas.microsoft.com/office/drawing/2014/main" id="{6798F4A4-050D-40AC-9967-D4B3E3ADC59C}"/>
              </a:ext>
            </a:extLst>
          </p:cNvPr>
          <p:cNvSpPr txBox="1">
            <a:spLocks/>
          </p:cNvSpPr>
          <p:nvPr/>
        </p:nvSpPr>
        <p:spPr>
          <a:xfrm>
            <a:off x="783431" y="25796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357169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C951A2-9DE0-914C-8DA6-7F6C9D469E52}"/>
              </a:ext>
            </a:extLst>
          </p:cNvPr>
          <p:cNvSpPr txBox="1"/>
          <p:nvPr/>
        </p:nvSpPr>
        <p:spPr>
          <a:xfrm>
            <a:off x="363681" y="1206210"/>
            <a:ext cx="8229600" cy="369332"/>
          </a:xfrm>
          <a:prstGeom prst="rect">
            <a:avLst/>
          </a:prstGeom>
          <a:noFill/>
        </p:spPr>
        <p:txBody>
          <a:bodyPr wrap="square" rtlCol="0">
            <a:spAutoFit/>
          </a:bodyPr>
          <a:lstStyle/>
          <a:p>
            <a:r>
              <a:rPr lang="en-US" dirty="0"/>
              <a:t>Essay mark bands</a:t>
            </a:r>
          </a:p>
        </p:txBody>
      </p:sp>
      <p:graphicFrame>
        <p:nvGraphicFramePr>
          <p:cNvPr id="4" name="Table 3">
            <a:extLst>
              <a:ext uri="{FF2B5EF4-FFF2-40B4-BE49-F238E27FC236}">
                <a16:creationId xmlns:a16="http://schemas.microsoft.com/office/drawing/2014/main" id="{2C352EBD-716D-8541-AA5A-91392A90A717}"/>
              </a:ext>
            </a:extLst>
          </p:cNvPr>
          <p:cNvGraphicFramePr>
            <a:graphicFrameLocks noGrp="1"/>
          </p:cNvGraphicFramePr>
          <p:nvPr>
            <p:extLst>
              <p:ext uri="{D42A27DB-BD31-4B8C-83A1-F6EECF244321}">
                <p14:modId xmlns:p14="http://schemas.microsoft.com/office/powerpoint/2010/main" val="3302285137"/>
              </p:ext>
            </p:extLst>
          </p:nvPr>
        </p:nvGraphicFramePr>
        <p:xfrm>
          <a:off x="207817" y="1575542"/>
          <a:ext cx="8541327" cy="5403620"/>
        </p:xfrm>
        <a:graphic>
          <a:graphicData uri="http://schemas.openxmlformats.org/drawingml/2006/table">
            <a:tbl>
              <a:tblPr firstRow="1" firstCol="1" lastRow="1" lastCol="1" bandRow="1" bandCol="1">
                <a:tableStyleId>{5C22544A-7EE6-4342-B048-85BDC9FD1C3A}</a:tableStyleId>
              </a:tblPr>
              <a:tblGrid>
                <a:gridCol w="434439">
                  <a:extLst>
                    <a:ext uri="{9D8B030D-6E8A-4147-A177-3AD203B41FA5}">
                      <a16:colId xmlns:a16="http://schemas.microsoft.com/office/drawing/2014/main" val="3943228138"/>
                    </a:ext>
                  </a:extLst>
                </a:gridCol>
                <a:gridCol w="2820244">
                  <a:extLst>
                    <a:ext uri="{9D8B030D-6E8A-4147-A177-3AD203B41FA5}">
                      <a16:colId xmlns:a16="http://schemas.microsoft.com/office/drawing/2014/main" val="3964734003"/>
                    </a:ext>
                  </a:extLst>
                </a:gridCol>
                <a:gridCol w="2744550">
                  <a:extLst>
                    <a:ext uri="{9D8B030D-6E8A-4147-A177-3AD203B41FA5}">
                      <a16:colId xmlns:a16="http://schemas.microsoft.com/office/drawing/2014/main" val="3772978192"/>
                    </a:ext>
                  </a:extLst>
                </a:gridCol>
                <a:gridCol w="2542094">
                  <a:extLst>
                    <a:ext uri="{9D8B030D-6E8A-4147-A177-3AD203B41FA5}">
                      <a16:colId xmlns:a16="http://schemas.microsoft.com/office/drawing/2014/main" val="3228800254"/>
                    </a:ext>
                  </a:extLst>
                </a:gridCol>
              </a:tblGrid>
              <a:tr h="260887">
                <a:tc>
                  <a:txBody>
                    <a:bodyPr/>
                    <a:lstStyle/>
                    <a:p>
                      <a:pPr>
                        <a:lnSpc>
                          <a:spcPct val="107000"/>
                        </a:lnSpc>
                        <a:spcAft>
                          <a:spcPts val="0"/>
                        </a:spcAft>
                      </a:pPr>
                      <a:r>
                        <a:rPr lang="en-GB" sz="900" dirty="0">
                          <a:solidFill>
                            <a:schemeClr val="tx1"/>
                          </a:solidFill>
                          <a:effectLst/>
                        </a:rPr>
                        <a:t>Band</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chor="ctr">
                    <a:noFill/>
                  </a:tcPr>
                </a:tc>
                <a:tc>
                  <a:txBody>
                    <a:bodyPr/>
                    <a:lstStyle/>
                    <a:p>
                      <a:pPr algn="ctr">
                        <a:lnSpc>
                          <a:spcPct val="107000"/>
                        </a:lnSpc>
                        <a:spcAft>
                          <a:spcPts val="0"/>
                        </a:spcAft>
                      </a:pPr>
                      <a:r>
                        <a:rPr lang="en-GB" sz="900" dirty="0">
                          <a:solidFill>
                            <a:schemeClr val="tx1"/>
                          </a:solidFill>
                          <a:effectLst/>
                        </a:rPr>
                        <a:t>AO1</a:t>
                      </a:r>
                    </a:p>
                    <a:p>
                      <a:pPr algn="ct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gn="ctr">
                        <a:lnSpc>
                          <a:spcPct val="107000"/>
                        </a:lnSpc>
                        <a:spcAft>
                          <a:spcPts val="0"/>
                        </a:spcAft>
                      </a:pPr>
                      <a:r>
                        <a:rPr lang="en-GB" sz="900" dirty="0">
                          <a:solidFill>
                            <a:schemeClr val="tx1"/>
                          </a:solidFill>
                          <a:effectLst/>
                        </a:rPr>
                        <a:t>AO2</a:t>
                      </a:r>
                    </a:p>
                    <a:p>
                      <a:pPr algn="ct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gn="ctr">
                        <a:lnSpc>
                          <a:spcPct val="107000"/>
                        </a:lnSpc>
                        <a:spcAft>
                          <a:spcPts val="0"/>
                        </a:spcAft>
                      </a:pPr>
                      <a:r>
                        <a:rPr lang="en-GB" sz="900" dirty="0">
                          <a:solidFill>
                            <a:schemeClr val="tx1"/>
                          </a:solidFill>
                          <a:effectLst/>
                        </a:rPr>
                        <a:t>AO3</a:t>
                      </a:r>
                    </a:p>
                    <a:p>
                      <a:pPr algn="ctr">
                        <a:lnSpc>
                          <a:spcPct val="107000"/>
                        </a:lnSpc>
                        <a:spcAft>
                          <a:spcPts val="0"/>
                        </a:spcAft>
                      </a:pPr>
                      <a:r>
                        <a:rPr lang="en-GB" sz="900" dirty="0">
                          <a:solidFill>
                            <a:schemeClr val="tx1"/>
                          </a:solidFill>
                          <a:effectLst/>
                        </a:rPr>
                        <a:t>s</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0" marB="0">
                    <a:noFill/>
                  </a:tcPr>
                </a:tc>
                <a:extLst>
                  <a:ext uri="{0D108BD9-81ED-4DB2-BD59-A6C34878D82A}">
                    <a16:rowId xmlns:a16="http://schemas.microsoft.com/office/drawing/2014/main" val="1694613228"/>
                  </a:ext>
                </a:extLst>
              </a:tr>
              <a:tr h="1471237">
                <a:tc>
                  <a:txBody>
                    <a:bodyPr/>
                    <a:lstStyle/>
                    <a:p>
                      <a:pPr algn="ctr">
                        <a:lnSpc>
                          <a:spcPct val="107000"/>
                        </a:lnSpc>
                        <a:spcAft>
                          <a:spcPts val="0"/>
                        </a:spcAft>
                      </a:pPr>
                      <a:r>
                        <a:rPr lang="en-GB" sz="900" dirty="0">
                          <a:solidFill>
                            <a:schemeClr val="tx1"/>
                          </a:solidFill>
                          <a:effectLst/>
                        </a:rPr>
                        <a:t>4</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chor="ctr">
                    <a:noFill/>
                  </a:tcPr>
                </a:tc>
                <a:tc>
                  <a:txBody>
                    <a:bodyPr/>
                    <a:lstStyle/>
                    <a:p>
                      <a:pPr>
                        <a:lnSpc>
                          <a:spcPct val="107000"/>
                        </a:lnSpc>
                        <a:spcAft>
                          <a:spcPts val="0"/>
                        </a:spcAft>
                      </a:pPr>
                      <a:r>
                        <a:rPr lang="en-GB" sz="900" dirty="0">
                          <a:solidFill>
                            <a:schemeClr val="tx1"/>
                          </a:solidFill>
                          <a:effectLst/>
                        </a:rPr>
                        <a:t>12-14 marks</a:t>
                      </a:r>
                    </a:p>
                    <a:p>
                      <a:pPr>
                        <a:lnSpc>
                          <a:spcPct val="107000"/>
                        </a:lnSpc>
                        <a:spcAft>
                          <a:spcPts val="0"/>
                        </a:spcAft>
                      </a:pPr>
                      <a:r>
                        <a:rPr lang="en-GB" sz="900" dirty="0">
                          <a:solidFill>
                            <a:schemeClr val="tx1"/>
                          </a:solidFill>
                          <a:effectLst/>
                        </a:rPr>
                        <a:t>Answers demonstrate detailed knowledge and understanding of sociological theories/ concepts/evidence relating to the context of the debate/question. </a:t>
                      </a:r>
                    </a:p>
                    <a:p>
                      <a:pPr>
                        <a:lnSpc>
                          <a:spcPct val="107000"/>
                        </a:lnSpc>
                        <a:spcAft>
                          <a:spcPts val="0"/>
                        </a:spcAft>
                      </a:pPr>
                      <a:r>
                        <a:rPr lang="en-GB" sz="900" dirty="0">
                          <a:solidFill>
                            <a:schemeClr val="tx1"/>
                          </a:solidFill>
                          <a:effectLst/>
                        </a:rPr>
                        <a:t> </a:t>
                      </a:r>
                    </a:p>
                    <a:p>
                      <a:pPr>
                        <a:lnSpc>
                          <a:spcPct val="107000"/>
                        </a:lnSpc>
                        <a:spcAft>
                          <a:spcPts val="0"/>
                        </a:spcAft>
                      </a:pPr>
                      <a:r>
                        <a:rPr lang="en-GB" sz="900" i="1" dirty="0">
                          <a:solidFill>
                            <a:srgbClr val="7030A0"/>
                          </a:solidFill>
                          <a:effectLst/>
                        </a:rPr>
                        <a:t>Must have writers for this band</a:t>
                      </a:r>
                    </a:p>
                    <a:p>
                      <a:pPr>
                        <a:lnSpc>
                          <a:spcPct val="107000"/>
                        </a:lnSpc>
                        <a:spcAft>
                          <a:spcPts val="0"/>
                        </a:spcAft>
                      </a:pPr>
                      <a:r>
                        <a:rPr lang="en-GB" sz="900" i="1" dirty="0">
                          <a:solidFill>
                            <a:srgbClr val="7030A0"/>
                          </a:solidFill>
                          <a:effectLst/>
                        </a:rPr>
                        <a:t>Focus on the theory/discussion</a:t>
                      </a:r>
                    </a:p>
                    <a:p>
                      <a:pPr>
                        <a:lnSpc>
                          <a:spcPct val="107000"/>
                        </a:lnSpc>
                        <a:spcAft>
                          <a:spcPts val="0"/>
                        </a:spcAft>
                      </a:pPr>
                      <a:r>
                        <a:rPr lang="en-GB" sz="900" i="1" dirty="0">
                          <a:solidFill>
                            <a:srgbClr val="7030A0"/>
                          </a:solidFill>
                          <a:effectLst/>
                        </a:rPr>
                        <a:t>Breadth and detail</a:t>
                      </a:r>
                    </a:p>
                    <a:p>
                      <a:pPr>
                        <a:lnSpc>
                          <a:spcPct val="107000"/>
                        </a:lnSpc>
                        <a:spcAft>
                          <a:spcPts val="0"/>
                        </a:spcAft>
                      </a:pPr>
                      <a:r>
                        <a:rPr lang="en-GB" sz="900" dirty="0">
                          <a:solidFill>
                            <a:schemeClr val="tx1"/>
                          </a:solidFill>
                          <a:effectLst/>
                        </a:rPr>
                        <a:t> </a:t>
                      </a: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dirty="0">
                          <a:solidFill>
                            <a:schemeClr val="tx1"/>
                          </a:solidFill>
                          <a:effectLst/>
                        </a:rPr>
                        <a:t>4 marks</a:t>
                      </a:r>
                    </a:p>
                    <a:p>
                      <a:pPr>
                        <a:lnSpc>
                          <a:spcPct val="107000"/>
                        </a:lnSpc>
                        <a:spcAft>
                          <a:spcPts val="0"/>
                        </a:spcAft>
                      </a:pPr>
                      <a:r>
                        <a:rPr lang="en-GB" sz="900" dirty="0">
                          <a:solidFill>
                            <a:schemeClr val="tx1"/>
                          </a:solidFill>
                          <a:effectLst/>
                        </a:rPr>
                        <a:t>Answers demonstrate accurate and relevant selection of appropriate sociological theories/ concepts/evidence. These are applied and interpreted in the context of the debate/question. </a:t>
                      </a:r>
                    </a:p>
                    <a:p>
                      <a:pPr>
                        <a:lnSpc>
                          <a:spcPct val="107000"/>
                        </a:lnSpc>
                        <a:spcAft>
                          <a:spcPts val="0"/>
                        </a:spcAft>
                      </a:pPr>
                      <a:r>
                        <a:rPr lang="en-GB" sz="900" dirty="0">
                          <a:solidFill>
                            <a:schemeClr val="tx1"/>
                          </a:solidFill>
                          <a:effectLst/>
                        </a:rPr>
                        <a:t> </a:t>
                      </a:r>
                    </a:p>
                    <a:p>
                      <a:pPr>
                        <a:lnSpc>
                          <a:spcPct val="107000"/>
                        </a:lnSpc>
                        <a:spcAft>
                          <a:spcPts val="0"/>
                        </a:spcAft>
                      </a:pPr>
                      <a:r>
                        <a:rPr lang="en-GB" sz="900" i="1" dirty="0">
                          <a:solidFill>
                            <a:srgbClr val="7030A0"/>
                          </a:solidFill>
                          <a:effectLst/>
                        </a:rPr>
                        <a:t>Evidence is appropriate and applied to the debate</a:t>
                      </a:r>
                    </a:p>
                    <a:p>
                      <a:pPr>
                        <a:lnSpc>
                          <a:spcPct val="107000"/>
                        </a:lnSpc>
                        <a:spcAft>
                          <a:spcPts val="0"/>
                        </a:spcAft>
                      </a:pPr>
                      <a:r>
                        <a:rPr lang="en-GB" sz="900" i="1" dirty="0">
                          <a:solidFill>
                            <a:srgbClr val="7030A0"/>
                          </a:solidFill>
                          <a:effectLst/>
                        </a:rPr>
                        <a:t> </a:t>
                      </a:r>
                    </a:p>
                    <a:p>
                      <a:pPr>
                        <a:lnSpc>
                          <a:spcPct val="107000"/>
                        </a:lnSpc>
                        <a:spcAft>
                          <a:spcPts val="0"/>
                        </a:spcAft>
                      </a:pPr>
                      <a:r>
                        <a:rPr lang="en-GB" sz="900" i="1" dirty="0">
                          <a:solidFill>
                            <a:srgbClr val="7030A0"/>
                          </a:solidFill>
                          <a:effectLst/>
                        </a:rPr>
                        <a:t>Clear focus</a:t>
                      </a:r>
                      <a:endParaRPr lang="en-GB" sz="900" i="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b="0" dirty="0">
                          <a:solidFill>
                            <a:schemeClr val="tx1"/>
                          </a:solidFill>
                          <a:effectLst/>
                        </a:rPr>
                        <a:t>10-12 marks</a:t>
                      </a:r>
                    </a:p>
                    <a:p>
                      <a:pPr>
                        <a:lnSpc>
                          <a:spcPct val="107000"/>
                        </a:lnSpc>
                        <a:spcAft>
                          <a:spcPts val="0"/>
                        </a:spcAft>
                      </a:pPr>
                      <a:r>
                        <a:rPr lang="en-GB" sz="900" b="0" dirty="0">
                          <a:solidFill>
                            <a:schemeClr val="tx1"/>
                          </a:solidFill>
                          <a:effectLst/>
                        </a:rPr>
                        <a:t>Answers demonstrate detailed, well organised and logical arguments. Logical judgements and conclusions will be offered based on explicit evaluation of the relevant theories/concepts/ evidence examined.</a:t>
                      </a:r>
                    </a:p>
                    <a:p>
                      <a:pPr>
                        <a:lnSpc>
                          <a:spcPct val="107000"/>
                        </a:lnSpc>
                        <a:spcAft>
                          <a:spcPts val="0"/>
                        </a:spcAft>
                      </a:pPr>
                      <a:r>
                        <a:rPr lang="en-GB" sz="900" b="0" dirty="0">
                          <a:solidFill>
                            <a:schemeClr val="tx1"/>
                          </a:solidFill>
                          <a:effectLst/>
                        </a:rPr>
                        <a:t> </a:t>
                      </a:r>
                    </a:p>
                    <a:p>
                      <a:pPr>
                        <a:lnSpc>
                          <a:spcPct val="107000"/>
                        </a:lnSpc>
                        <a:spcAft>
                          <a:spcPts val="0"/>
                        </a:spcAft>
                      </a:pPr>
                      <a:r>
                        <a:rPr lang="en-GB" sz="900" b="0" i="1" dirty="0">
                          <a:solidFill>
                            <a:srgbClr val="7030A0"/>
                          </a:solidFill>
                          <a:effectLst/>
                        </a:rPr>
                        <a:t>The pros and cons are considered</a:t>
                      </a:r>
                    </a:p>
                    <a:p>
                      <a:pPr>
                        <a:lnSpc>
                          <a:spcPct val="107000"/>
                        </a:lnSpc>
                        <a:spcAft>
                          <a:spcPts val="0"/>
                        </a:spcAft>
                      </a:pPr>
                      <a:r>
                        <a:rPr lang="en-GB" sz="900" b="0" i="1" dirty="0">
                          <a:solidFill>
                            <a:srgbClr val="7030A0"/>
                          </a:solidFill>
                          <a:effectLst/>
                        </a:rPr>
                        <a:t>If evaluation is the command there should be a judgement somewhere</a:t>
                      </a:r>
                      <a:endParaRPr lang="en-GB" sz="900" b="0" i="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0" marB="0">
                    <a:noFill/>
                  </a:tcPr>
                </a:tc>
                <a:extLst>
                  <a:ext uri="{0D108BD9-81ED-4DB2-BD59-A6C34878D82A}">
                    <a16:rowId xmlns:a16="http://schemas.microsoft.com/office/drawing/2014/main" val="1175796239"/>
                  </a:ext>
                </a:extLst>
              </a:tr>
              <a:tr h="989821">
                <a:tc>
                  <a:txBody>
                    <a:bodyPr/>
                    <a:lstStyle/>
                    <a:p>
                      <a:pPr algn="ctr">
                        <a:lnSpc>
                          <a:spcPct val="107000"/>
                        </a:lnSpc>
                        <a:spcAft>
                          <a:spcPts val="0"/>
                        </a:spcAft>
                      </a:pPr>
                      <a:r>
                        <a:rPr lang="en-GB" sz="900" dirty="0">
                          <a:solidFill>
                            <a:schemeClr val="tx1"/>
                          </a:solidFill>
                          <a:effectLst/>
                        </a:rPr>
                        <a:t>3</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chor="ctr">
                    <a:noFill/>
                  </a:tcPr>
                </a:tc>
                <a:tc>
                  <a:txBody>
                    <a:bodyPr/>
                    <a:lstStyle/>
                    <a:p>
                      <a:pPr>
                        <a:lnSpc>
                          <a:spcPct val="107000"/>
                        </a:lnSpc>
                        <a:spcAft>
                          <a:spcPts val="0"/>
                        </a:spcAft>
                      </a:pPr>
                      <a:r>
                        <a:rPr lang="en-GB" sz="900" dirty="0">
                          <a:solidFill>
                            <a:schemeClr val="tx1"/>
                          </a:solidFill>
                          <a:effectLst/>
                        </a:rPr>
                        <a:t>8-11  marks</a:t>
                      </a:r>
                    </a:p>
                    <a:p>
                      <a:pPr>
                        <a:lnSpc>
                          <a:spcPct val="107000"/>
                        </a:lnSpc>
                        <a:spcAft>
                          <a:spcPts val="0"/>
                        </a:spcAft>
                      </a:pPr>
                      <a:r>
                        <a:rPr lang="en-GB" sz="900" dirty="0">
                          <a:solidFill>
                            <a:schemeClr val="tx1"/>
                          </a:solidFill>
                          <a:effectLst/>
                        </a:rPr>
                        <a:t>Answers demonstrate some knowledge and understanding of sociological theories/ concepts/evidence relating to the context of the debate/question. </a:t>
                      </a:r>
                    </a:p>
                    <a:p>
                      <a:pPr>
                        <a:lnSpc>
                          <a:spcPct val="107000"/>
                        </a:lnSpc>
                        <a:spcAft>
                          <a:spcPts val="0"/>
                        </a:spcAft>
                      </a:pPr>
                      <a:r>
                        <a:rPr lang="en-GB" sz="900" dirty="0">
                          <a:solidFill>
                            <a:schemeClr val="tx1"/>
                          </a:solidFill>
                          <a:effectLst/>
                        </a:rPr>
                        <a:t> </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dirty="0">
                          <a:solidFill>
                            <a:schemeClr val="tx1"/>
                          </a:solidFill>
                          <a:effectLst/>
                        </a:rPr>
                        <a:t>3 marks</a:t>
                      </a:r>
                    </a:p>
                    <a:p>
                      <a:pPr>
                        <a:lnSpc>
                          <a:spcPct val="107000"/>
                        </a:lnSpc>
                        <a:spcAft>
                          <a:spcPts val="0"/>
                        </a:spcAft>
                      </a:pPr>
                      <a:r>
                        <a:rPr lang="en-GB" sz="900" dirty="0">
                          <a:solidFill>
                            <a:schemeClr val="tx1"/>
                          </a:solidFill>
                          <a:effectLst/>
                        </a:rPr>
                        <a:t>Answers demonstrate some accurate and relevant selection of appropriate sociological theories/ concepts/evidence. Some of which are applied and interpreted in the context of the debate/question. </a:t>
                      </a:r>
                    </a:p>
                    <a:p>
                      <a:pPr>
                        <a:lnSpc>
                          <a:spcPct val="107000"/>
                        </a:lnSpc>
                        <a:spcAft>
                          <a:spcPts val="0"/>
                        </a:spcAft>
                      </a:pPr>
                      <a:endParaRPr lang="en-GB" sz="900" dirty="0">
                        <a:solidFill>
                          <a:schemeClr val="tx1"/>
                        </a:solidFill>
                        <a:effectLst/>
                      </a:endParaRPr>
                    </a:p>
                    <a:p>
                      <a:pPr>
                        <a:lnSpc>
                          <a:spcPct val="107000"/>
                        </a:lnSpc>
                        <a:spcAft>
                          <a:spcPts val="0"/>
                        </a:spcAft>
                      </a:pPr>
                      <a:r>
                        <a:rPr lang="en-GB" sz="900" i="1" dirty="0">
                          <a:solidFill>
                            <a:srgbClr val="7030A0"/>
                          </a:solidFill>
                          <a:effectLst/>
                        </a:rPr>
                        <a:t>Some application, some focus</a:t>
                      </a:r>
                    </a:p>
                    <a:p>
                      <a:pPr>
                        <a:lnSpc>
                          <a:spcPct val="107000"/>
                        </a:lnSpc>
                        <a:spcAft>
                          <a:spcPts val="0"/>
                        </a:spcAft>
                      </a:pPr>
                      <a:r>
                        <a:rPr lang="en-GB" sz="900" dirty="0">
                          <a:solidFill>
                            <a:schemeClr val="tx1"/>
                          </a:solidFill>
                          <a:effectLst/>
                        </a:rPr>
                        <a:t> </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b="0" dirty="0">
                          <a:solidFill>
                            <a:schemeClr val="tx1"/>
                          </a:solidFill>
                          <a:effectLst/>
                        </a:rPr>
                        <a:t>7-9 marks</a:t>
                      </a:r>
                    </a:p>
                    <a:p>
                      <a:pPr>
                        <a:lnSpc>
                          <a:spcPct val="107000"/>
                        </a:lnSpc>
                        <a:spcAft>
                          <a:spcPts val="0"/>
                        </a:spcAft>
                      </a:pPr>
                      <a:r>
                        <a:rPr lang="en-GB" sz="900" b="0" dirty="0">
                          <a:solidFill>
                            <a:schemeClr val="tx1"/>
                          </a:solidFill>
                          <a:effectLst/>
                        </a:rPr>
                        <a:t>Answers demonstrate some of well organised and logical arguments. Judgements and conclusions offered will show some evaluation of the relevant theories/ concepts/evidence examined. </a:t>
                      </a:r>
                    </a:p>
                    <a:p>
                      <a:pPr>
                        <a:lnSpc>
                          <a:spcPct val="107000"/>
                        </a:lnSpc>
                        <a:spcAft>
                          <a:spcPts val="0"/>
                        </a:spcAft>
                      </a:pPr>
                      <a:r>
                        <a:rPr lang="en-GB" sz="900" b="0" dirty="0">
                          <a:solidFill>
                            <a:schemeClr val="tx1"/>
                          </a:solidFill>
                          <a:effectLst/>
                        </a:rPr>
                        <a:t>Some pros and cons/some discussion</a:t>
                      </a:r>
                    </a:p>
                    <a:p>
                      <a:pPr>
                        <a:lnSpc>
                          <a:spcPct val="107000"/>
                        </a:lnSpc>
                        <a:spcAft>
                          <a:spcPts val="0"/>
                        </a:spcAft>
                      </a:pPr>
                      <a:r>
                        <a:rPr lang="en-GB" sz="900" b="0" dirty="0">
                          <a:solidFill>
                            <a:schemeClr val="tx1"/>
                          </a:solidFill>
                          <a:effectLst/>
                        </a:rPr>
                        <a:t> </a:t>
                      </a:r>
                    </a:p>
                    <a:p>
                      <a:pPr>
                        <a:lnSpc>
                          <a:spcPct val="107000"/>
                        </a:lnSpc>
                        <a:spcAft>
                          <a:spcPts val="0"/>
                        </a:spcAft>
                      </a:pPr>
                      <a:r>
                        <a:rPr lang="en-GB" sz="900" b="0" i="1" dirty="0">
                          <a:solidFill>
                            <a:srgbClr val="7030A0"/>
                          </a:solidFill>
                          <a:effectLst/>
                        </a:rPr>
                        <a:t>If juxtaposed put at bottom of band</a:t>
                      </a:r>
                      <a:endParaRPr lang="en-GB" sz="900" b="0" i="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0" marB="0">
                    <a:noFill/>
                  </a:tcPr>
                </a:tc>
                <a:extLst>
                  <a:ext uri="{0D108BD9-81ED-4DB2-BD59-A6C34878D82A}">
                    <a16:rowId xmlns:a16="http://schemas.microsoft.com/office/drawing/2014/main" val="2835040838"/>
                  </a:ext>
                </a:extLst>
              </a:tr>
              <a:tr h="987097">
                <a:tc>
                  <a:txBody>
                    <a:bodyPr/>
                    <a:lstStyle/>
                    <a:p>
                      <a:pPr algn="ctr">
                        <a:lnSpc>
                          <a:spcPct val="107000"/>
                        </a:lnSpc>
                        <a:spcAft>
                          <a:spcPts val="0"/>
                        </a:spcAft>
                      </a:pPr>
                      <a:r>
                        <a:rPr lang="en-GB" sz="900" dirty="0">
                          <a:solidFill>
                            <a:schemeClr val="tx1"/>
                          </a:solidFill>
                          <a:effectLst/>
                        </a:rPr>
                        <a:t>2</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chor="ctr">
                    <a:noFill/>
                  </a:tcPr>
                </a:tc>
                <a:tc>
                  <a:txBody>
                    <a:bodyPr/>
                    <a:lstStyle/>
                    <a:p>
                      <a:pPr>
                        <a:lnSpc>
                          <a:spcPct val="107000"/>
                        </a:lnSpc>
                        <a:spcAft>
                          <a:spcPts val="0"/>
                        </a:spcAft>
                      </a:pPr>
                      <a:r>
                        <a:rPr lang="en-GB" sz="900" dirty="0">
                          <a:solidFill>
                            <a:schemeClr val="tx1"/>
                          </a:solidFill>
                          <a:effectLst/>
                        </a:rPr>
                        <a:t>4-7  marks</a:t>
                      </a:r>
                    </a:p>
                    <a:p>
                      <a:pPr>
                        <a:lnSpc>
                          <a:spcPct val="107000"/>
                        </a:lnSpc>
                        <a:spcAft>
                          <a:spcPts val="0"/>
                        </a:spcAft>
                      </a:pPr>
                      <a:r>
                        <a:rPr lang="en-GB" sz="900" dirty="0">
                          <a:solidFill>
                            <a:schemeClr val="tx1"/>
                          </a:solidFill>
                          <a:effectLst/>
                        </a:rPr>
                        <a:t>Answers demonstrate basic knowledge and understanding of sociological theories/ concepts/evidence relating to the context of the debate/question. </a:t>
                      </a:r>
                    </a:p>
                    <a:p>
                      <a:pPr>
                        <a:lnSpc>
                          <a:spcPct val="107000"/>
                        </a:lnSpc>
                        <a:spcAft>
                          <a:spcPts val="0"/>
                        </a:spcAft>
                      </a:pPr>
                      <a:r>
                        <a:rPr lang="en-GB" sz="900" dirty="0">
                          <a:solidFill>
                            <a:schemeClr val="tx1"/>
                          </a:solidFill>
                          <a:effectLst/>
                        </a:rPr>
                        <a:t> </a:t>
                      </a: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dirty="0">
                          <a:solidFill>
                            <a:schemeClr val="tx1"/>
                          </a:solidFill>
                          <a:effectLst/>
                        </a:rPr>
                        <a:t>2 marks</a:t>
                      </a:r>
                    </a:p>
                    <a:p>
                      <a:pPr>
                        <a:lnSpc>
                          <a:spcPct val="107000"/>
                        </a:lnSpc>
                        <a:spcAft>
                          <a:spcPts val="0"/>
                        </a:spcAft>
                      </a:pPr>
                      <a:r>
                        <a:rPr lang="en-GB" sz="900" dirty="0">
                          <a:solidFill>
                            <a:schemeClr val="tx1"/>
                          </a:solidFill>
                          <a:effectLst/>
                        </a:rPr>
                        <a:t>Answers demonstrate a basic ability to select, apply and interpret appropriate sociological theories/ concepts/evidence in the context of the debate/question. </a:t>
                      </a:r>
                    </a:p>
                    <a:p>
                      <a:pPr>
                        <a:lnSpc>
                          <a:spcPct val="107000"/>
                        </a:lnSpc>
                        <a:spcAft>
                          <a:spcPts val="0"/>
                        </a:spcAft>
                      </a:pPr>
                      <a:r>
                        <a:rPr lang="en-GB" sz="900" dirty="0">
                          <a:solidFill>
                            <a:schemeClr val="tx1"/>
                          </a:solidFill>
                          <a:effectLst/>
                        </a:rPr>
                        <a:t> </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b="0" dirty="0">
                          <a:solidFill>
                            <a:schemeClr val="tx1"/>
                          </a:solidFill>
                          <a:effectLst/>
                        </a:rPr>
                        <a:t>4-6 marks</a:t>
                      </a:r>
                    </a:p>
                    <a:p>
                      <a:pPr>
                        <a:lnSpc>
                          <a:spcPct val="107000"/>
                        </a:lnSpc>
                        <a:spcAft>
                          <a:spcPts val="0"/>
                        </a:spcAft>
                      </a:pPr>
                      <a:r>
                        <a:rPr lang="en-GB" sz="900" b="0" dirty="0">
                          <a:solidFill>
                            <a:schemeClr val="tx1"/>
                          </a:solidFill>
                          <a:effectLst/>
                        </a:rPr>
                        <a:t>Answers demonstrate basic arguments. Judgements and conclusions offered will show basic evaluation of the theories/concepts/ evidence examined. </a:t>
                      </a:r>
                    </a:p>
                    <a:p>
                      <a:pPr>
                        <a:lnSpc>
                          <a:spcPct val="107000"/>
                        </a:lnSpc>
                        <a:spcAft>
                          <a:spcPts val="0"/>
                        </a:spcAft>
                      </a:pPr>
                      <a:r>
                        <a:rPr lang="en-GB" sz="900" b="0" dirty="0">
                          <a:solidFill>
                            <a:schemeClr val="tx1"/>
                          </a:solidFill>
                          <a:effectLst/>
                        </a:rPr>
                        <a:t> </a:t>
                      </a:r>
                    </a:p>
                    <a:p>
                      <a:pPr>
                        <a:lnSpc>
                          <a:spcPct val="107000"/>
                        </a:lnSpc>
                        <a:spcAft>
                          <a:spcPts val="0"/>
                        </a:spcAft>
                      </a:pPr>
                      <a:r>
                        <a:rPr lang="en-GB" sz="900" b="0" i="1" dirty="0">
                          <a:solidFill>
                            <a:srgbClr val="7030A0"/>
                          </a:solidFill>
                          <a:effectLst/>
                        </a:rPr>
                        <a:t>One sided in this band</a:t>
                      </a:r>
                      <a:endParaRPr lang="en-GB" sz="900" b="0" i="1" dirty="0">
                        <a:solidFill>
                          <a:srgbClr val="7030A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0" marB="0">
                    <a:noFill/>
                  </a:tcPr>
                </a:tc>
                <a:extLst>
                  <a:ext uri="{0D108BD9-81ED-4DB2-BD59-A6C34878D82A}">
                    <a16:rowId xmlns:a16="http://schemas.microsoft.com/office/drawing/2014/main" val="2350722507"/>
                  </a:ext>
                </a:extLst>
              </a:tr>
              <a:tr h="747750">
                <a:tc>
                  <a:txBody>
                    <a:bodyPr/>
                    <a:lstStyle/>
                    <a:p>
                      <a:pPr algn="ctr">
                        <a:lnSpc>
                          <a:spcPct val="107000"/>
                        </a:lnSpc>
                        <a:spcAft>
                          <a:spcPts val="0"/>
                        </a:spcAft>
                      </a:pPr>
                      <a:r>
                        <a:rPr lang="en-GB" sz="900" dirty="0">
                          <a:solidFill>
                            <a:schemeClr val="tx1"/>
                          </a:solidFill>
                          <a:effectLst/>
                        </a:rPr>
                        <a:t>1</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chor="ctr">
                    <a:noFill/>
                  </a:tcPr>
                </a:tc>
                <a:tc>
                  <a:txBody>
                    <a:bodyPr/>
                    <a:lstStyle/>
                    <a:p>
                      <a:pPr>
                        <a:lnSpc>
                          <a:spcPct val="107000"/>
                        </a:lnSpc>
                        <a:spcAft>
                          <a:spcPts val="0"/>
                        </a:spcAft>
                      </a:pPr>
                      <a:r>
                        <a:rPr lang="en-GB" sz="900" b="0" dirty="0">
                          <a:solidFill>
                            <a:schemeClr val="tx1"/>
                          </a:solidFill>
                          <a:effectLst/>
                        </a:rPr>
                        <a:t>1-3 marks </a:t>
                      </a:r>
                    </a:p>
                    <a:p>
                      <a:pPr>
                        <a:lnSpc>
                          <a:spcPct val="107000"/>
                        </a:lnSpc>
                        <a:spcAft>
                          <a:spcPts val="0"/>
                        </a:spcAft>
                      </a:pPr>
                      <a:r>
                        <a:rPr lang="en-GB" sz="900" b="0" dirty="0">
                          <a:solidFill>
                            <a:schemeClr val="tx1"/>
                          </a:solidFill>
                          <a:effectLst/>
                        </a:rPr>
                        <a:t>Answers demonstrate limited knowledge and understanding of sociological theories/ concepts/evidence relating to the context of the debate/question. </a:t>
                      </a:r>
                    </a:p>
                    <a:p>
                      <a:pPr>
                        <a:lnSpc>
                          <a:spcPct val="107000"/>
                        </a:lnSpc>
                        <a:spcAft>
                          <a:spcPts val="0"/>
                        </a:spcAft>
                      </a:pPr>
                      <a:r>
                        <a:rPr lang="en-GB" sz="900" b="0" dirty="0">
                          <a:solidFill>
                            <a:schemeClr val="tx1"/>
                          </a:solidFill>
                          <a:effectLst/>
                        </a:rPr>
                        <a:t> </a:t>
                      </a:r>
                    </a:p>
                    <a:p>
                      <a:pPr>
                        <a:lnSpc>
                          <a:spcPct val="107000"/>
                        </a:lnSpc>
                        <a:spcAft>
                          <a:spcPts val="0"/>
                        </a:spcAft>
                      </a:pPr>
                      <a:r>
                        <a:rPr lang="en-GB" sz="900" b="0" dirty="0">
                          <a:solidFill>
                            <a:schemeClr val="tx1"/>
                          </a:solidFill>
                          <a:effectLst/>
                        </a:rPr>
                        <a:t> </a:t>
                      </a:r>
                      <a:endParaRPr lang="en-GB"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b="0" dirty="0">
                          <a:solidFill>
                            <a:schemeClr val="tx1"/>
                          </a:solidFill>
                          <a:effectLst/>
                        </a:rPr>
                        <a:t>1 mark</a:t>
                      </a:r>
                    </a:p>
                    <a:p>
                      <a:pPr>
                        <a:lnSpc>
                          <a:spcPct val="107000"/>
                        </a:lnSpc>
                        <a:spcAft>
                          <a:spcPts val="0"/>
                        </a:spcAft>
                      </a:pPr>
                      <a:r>
                        <a:rPr lang="en-GB" sz="900" b="0" dirty="0">
                          <a:solidFill>
                            <a:schemeClr val="tx1"/>
                          </a:solidFill>
                          <a:effectLst/>
                        </a:rPr>
                        <a:t>Answers demonstrate limited ability to select and/or interpret and/or apply sociological theories/ concepts/evidence in the context of the debate/question</a:t>
                      </a:r>
                      <a:r>
                        <a:rPr lang="en-GB" sz="900" dirty="0">
                          <a:solidFill>
                            <a:schemeClr val="tx1"/>
                          </a:solidFill>
                          <a:effectLst/>
                        </a:rPr>
                        <a:t>. </a:t>
                      </a:r>
                    </a:p>
                    <a:p>
                      <a:pPr>
                        <a:lnSpc>
                          <a:spcPct val="107000"/>
                        </a:lnSpc>
                        <a:spcAft>
                          <a:spcPts val="0"/>
                        </a:spcAft>
                      </a:pPr>
                      <a:r>
                        <a:rPr lang="en-GB" sz="900" dirty="0">
                          <a:solidFill>
                            <a:schemeClr val="tx1"/>
                          </a:solidFill>
                          <a:effectLst/>
                        </a:rPr>
                        <a:t> </a:t>
                      </a:r>
                      <a:endParaRPr lang="en-GB" sz="9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16741" marB="16741">
                    <a:noFill/>
                  </a:tcPr>
                </a:tc>
                <a:tc>
                  <a:txBody>
                    <a:bodyPr/>
                    <a:lstStyle/>
                    <a:p>
                      <a:pPr>
                        <a:lnSpc>
                          <a:spcPct val="107000"/>
                        </a:lnSpc>
                        <a:spcAft>
                          <a:spcPts val="0"/>
                        </a:spcAft>
                      </a:pPr>
                      <a:r>
                        <a:rPr lang="en-GB" sz="900" b="0" dirty="0">
                          <a:solidFill>
                            <a:schemeClr val="tx1"/>
                          </a:solidFill>
                          <a:effectLst/>
                        </a:rPr>
                        <a:t>1-3 marks</a:t>
                      </a:r>
                    </a:p>
                    <a:p>
                      <a:pPr>
                        <a:lnSpc>
                          <a:spcPct val="107000"/>
                        </a:lnSpc>
                        <a:spcAft>
                          <a:spcPts val="0"/>
                        </a:spcAft>
                      </a:pPr>
                      <a:r>
                        <a:rPr lang="en-GB" sz="900" b="0" dirty="0">
                          <a:solidFill>
                            <a:schemeClr val="tx1"/>
                          </a:solidFill>
                          <a:effectLst/>
                        </a:rPr>
                        <a:t>Answers demonstrate limited argument. Any judgements and conclusions offered will show limited evaluation of any theories/concepts/ evidence examined. </a:t>
                      </a:r>
                      <a:endParaRPr lang="en-GB"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1720" marR="31720" marT="0" marB="0">
                    <a:noFill/>
                  </a:tcPr>
                </a:tc>
                <a:extLst>
                  <a:ext uri="{0D108BD9-81ED-4DB2-BD59-A6C34878D82A}">
                    <a16:rowId xmlns:a16="http://schemas.microsoft.com/office/drawing/2014/main" val="445109121"/>
                  </a:ext>
                </a:extLst>
              </a:tr>
            </a:tbl>
          </a:graphicData>
        </a:graphic>
      </p:graphicFrame>
    </p:spTree>
    <p:extLst>
      <p:ext uri="{BB962C8B-B14F-4D97-AF65-F5344CB8AC3E}">
        <p14:creationId xmlns:p14="http://schemas.microsoft.com/office/powerpoint/2010/main" val="1125519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8040D97-7521-9743-993F-1E30667267BE}"/>
              </a:ext>
            </a:extLst>
          </p:cNvPr>
          <p:cNvSpPr txBox="1"/>
          <p:nvPr/>
        </p:nvSpPr>
        <p:spPr>
          <a:xfrm>
            <a:off x="207818" y="1177350"/>
            <a:ext cx="8764731" cy="5755422"/>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Assess the view that families are patriarchal institutions [35]</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The view that family is a patriarchal institution could be a feminist view</a:t>
            </a:r>
            <a:r>
              <a:rPr lang="en-GB" sz="1600" dirty="0">
                <a:solidFill>
                  <a:srgbClr val="008F00"/>
                </a:solidFill>
                <a:latin typeface="Arial" panose="020B0604020202020204" pitchFamily="34" charset="0"/>
                <a:cs typeface="Arial" panose="020B0604020202020204" pitchFamily="34" charset="0"/>
              </a:rPr>
              <a:t>.[</a:t>
            </a:r>
            <a:r>
              <a:rPr lang="en-GB" sz="1600" dirty="0">
                <a:latin typeface="Arial" panose="020B0604020202020204" pitchFamily="34" charset="0"/>
                <a:cs typeface="Arial" panose="020B0604020202020204" pitchFamily="34" charset="0"/>
              </a:rPr>
              <a:t>Feminists widely consider women to be exploited and treated unequally to their male counterparts; in a family setting, women are often expected to complete more housework, prepare meals, care for their children and serve their partners’ needs. According to sociologists Duncombe and Marsden, women have encountered a “triple shift”, meaning that they are now expected to carry out more roles in the household than ever before. These ideas contribute to the feminist view that families are in place in order to benefit the male head of the family. Marxists however, argue that family structures are in place to benefit capitalism. Families mean that wealth can be handed down one bloodline and property can be inherited. Marxists say that this keeps the rich rich and the poor poorer. Alternatively, functionalists would argue that the nuclear family is the key part of society, a main feature which keeps society running effectively. Talcott Parsons, a functionalist sociologist, said that conjugal roles are instilled in families which are in place to make households most functional and efficient. These conjugal roles dictate what the man and women are expected to do, for example, the husband will work and bring home money to the family whilst the woman remains a housewife and child rearer. Whilst Parsons did not consider this female servitude patriarchal feminists such as Anne Oakley see this as a way in which women are cheap labour. </a:t>
            </a:r>
          </a:p>
          <a:p>
            <a:r>
              <a:rPr lang="en-GB" sz="1600" dirty="0">
                <a:latin typeface="Arial" panose="020B0604020202020204" pitchFamily="34" charset="0"/>
                <a:cs typeface="Arial" panose="020B0604020202020204" pitchFamily="34" charset="0"/>
              </a:rPr>
              <a:t>Feminists view society as a whole as a patriarchal institution and functionalists say that families mirror wider society. This means that families teach women and children that patriarchy is normalised and perfectly acceptable. Sociologist Wilkinson coined the term “genderquake” which refers to the vast change of recent in the expectations of men and women. </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8634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53E500-DCF8-F543-A472-ADF6E101C5A6}"/>
              </a:ext>
            </a:extLst>
          </p:cNvPr>
          <p:cNvSpPr txBox="1"/>
          <p:nvPr/>
        </p:nvSpPr>
        <p:spPr>
          <a:xfrm>
            <a:off x="290945" y="1579418"/>
            <a:ext cx="8416637" cy="5262979"/>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The genderquake has contributed to the double/ triple burden which Duncombe and Marsden spoke of.  It now means that heterosexual families are mostly subject to Parson’s “conjugal roles .However, feminist sociologist Dunne conducted a study on 37 lesbian households and found that the lesbian couples shared more of a symmetrical, equal relationship with blended roles and expectations. This study not only contradicts Parson’s theory of the expressive and instrumental roles being separated, but also shows that nuclear families may not be the most successful or efficient, contrary to the beliefs of the New Right Whilst feminists may argue that the nature and structure of the nuclear family is patriarchal, a functionalist will argue that this very nature is a key part of society. Functionalists Willmott and Young conducted a study on a range of nuclear style families and concluded that they are far less patriarchal than they were in the 1950s. They called the fact that men do housework and some have taken up a more expressive role towards their children. However, Anne Oakley, a feminist sociologist completely contested this view. In her findings that men , on average, only complete 27% of the housework, leaving the rest to their wives She also backed up Duncombe and Marsden’s “Triple shift” </a:t>
            </a:r>
            <a:r>
              <a:rPr lang="en-GB" sz="1600" dirty="0">
                <a:solidFill>
                  <a:srgbClr val="7030A0"/>
                </a:solidFill>
                <a:latin typeface="Arial" panose="020B0604020202020204" pitchFamily="34" charset="0"/>
                <a:cs typeface="Arial" panose="020B0604020202020204" pitchFamily="34" charset="0"/>
              </a:rPr>
              <a:t>[</a:t>
            </a:r>
            <a:r>
              <a:rPr lang="en-GB" sz="1600" dirty="0">
                <a:latin typeface="Arial" panose="020B0604020202020204" pitchFamily="34" charset="0"/>
                <a:cs typeface="Arial" panose="020B0604020202020204" pitchFamily="34" charset="0"/>
              </a:rPr>
              <a:t>theory contradicting Willmott and Young in saying that women must now do more than ever before in the household, re-enforcing the feints belief that family is in fact patriarchal.</a:t>
            </a:r>
            <a:r>
              <a:rPr lang="en-GB" sz="1600" dirty="0">
                <a:solidFill>
                  <a:srgbClr val="FF0000"/>
                </a:solidFill>
                <a:latin typeface="Arial" panose="020B0604020202020204" pitchFamily="34" charset="0"/>
                <a:cs typeface="Arial" panose="020B0604020202020204" pitchFamily="34" charset="0"/>
              </a:rPr>
              <a:t> </a:t>
            </a:r>
          </a:p>
          <a:p>
            <a:endParaRPr lang="en-GB" sz="1600" dirty="0">
              <a:solidFill>
                <a:srgbClr val="FF0000"/>
              </a:solidFill>
              <a:latin typeface="Arial" panose="020B0604020202020204" pitchFamily="34" charset="0"/>
              <a:cs typeface="Arial" panose="020B0604020202020204" pitchFamily="34" charset="0"/>
            </a:endParaRPr>
          </a:p>
          <a:p>
            <a:r>
              <a:rPr lang="en-GB" sz="1600" dirty="0">
                <a:solidFill>
                  <a:srgbClr val="FF0000"/>
                </a:solidFill>
                <a:latin typeface="Arial" panose="020B0604020202020204" pitchFamily="34" charset="0"/>
                <a:cs typeface="Arial" panose="020B0604020202020204" pitchFamily="34" charset="0"/>
              </a:rPr>
              <a:t>Using the mark scheme and the advise about band descriptors, give this essay a mark for each of the 3 skills.</a:t>
            </a:r>
          </a:p>
          <a:p>
            <a:endParaRPr lang="en-GB" sz="1600" dirty="0">
              <a:solidFill>
                <a:srgbClr val="0432FF"/>
              </a:solidFill>
            </a:endParaRPr>
          </a:p>
        </p:txBody>
      </p:sp>
    </p:spTree>
    <p:extLst>
      <p:ext uri="{BB962C8B-B14F-4D97-AF65-F5344CB8AC3E}">
        <p14:creationId xmlns:p14="http://schemas.microsoft.com/office/powerpoint/2010/main" val="3741573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49F40E-26F4-1942-94C9-7B9263BCC19E}"/>
              </a:ext>
            </a:extLst>
          </p:cNvPr>
          <p:cNvSpPr txBox="1"/>
          <p:nvPr/>
        </p:nvSpPr>
        <p:spPr>
          <a:xfrm>
            <a:off x="262371" y="1206210"/>
            <a:ext cx="8586354" cy="5816977"/>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Marked response [colours represent skills and purple is a comment]</a:t>
            </a:r>
          </a:p>
          <a:p>
            <a:r>
              <a:rPr lang="en-GB" sz="1400" dirty="0">
                <a:latin typeface="Arial" panose="020B0604020202020204" pitchFamily="34" charset="0"/>
                <a:cs typeface="Arial" panose="020B0604020202020204" pitchFamily="34" charset="0"/>
              </a:rPr>
              <a:t>The view that family is a patriarchal institution could be a feminist view</a:t>
            </a:r>
            <a:r>
              <a:rPr lang="en-GB" sz="1400" dirty="0">
                <a:solidFill>
                  <a:srgbClr val="008F00"/>
                </a:solidFill>
                <a:latin typeface="Arial" panose="020B0604020202020204" pitchFamily="34" charset="0"/>
                <a:cs typeface="Arial" panose="020B0604020202020204" pitchFamily="34" charset="0"/>
              </a:rPr>
              <a:t>.[ accurate knowledge, this is the view that must be examined and judge in this essay] </a:t>
            </a:r>
            <a:r>
              <a:rPr lang="en-GB" sz="1400" dirty="0">
                <a:latin typeface="Arial" panose="020B0604020202020204" pitchFamily="34" charset="0"/>
                <a:cs typeface="Arial" panose="020B0604020202020204" pitchFamily="34" charset="0"/>
              </a:rPr>
              <a:t>Feminists widely consider women to be exploited and treated unequally to their male counterparts; in a family setting, women are often expected to complete more housework, prepare meals, care for their children and serve their partners’ needs. According to sociologists </a:t>
            </a:r>
            <a:r>
              <a:rPr lang="en-GB" sz="1400" u="sng" dirty="0">
                <a:latin typeface="Arial" panose="020B0604020202020204" pitchFamily="34" charset="0"/>
                <a:cs typeface="Arial" panose="020B0604020202020204" pitchFamily="34" charset="0"/>
              </a:rPr>
              <a:t>Duncombe and Marsden</a:t>
            </a:r>
            <a:r>
              <a:rPr lang="en-GB" sz="1400" dirty="0">
                <a:latin typeface="Arial" panose="020B0604020202020204" pitchFamily="34" charset="0"/>
                <a:cs typeface="Arial" panose="020B0604020202020204" pitchFamily="34" charset="0"/>
              </a:rPr>
              <a:t>, women have encountered a “triple shift”, meaning that they are now expected to carry out more roles in the household than ever before. These ideas contribute to the feminist view that families are in place in order to benefit the male head of the family. </a:t>
            </a:r>
            <a:r>
              <a:rPr lang="en-GB" sz="1400" dirty="0">
                <a:solidFill>
                  <a:srgbClr val="008F00"/>
                </a:solidFill>
                <a:latin typeface="Arial" panose="020B0604020202020204" pitchFamily="34" charset="0"/>
                <a:cs typeface="Arial" panose="020B0604020202020204" pitchFamily="34" charset="0"/>
              </a:rPr>
              <a:t>[accurate AO1 and </a:t>
            </a:r>
            <a:r>
              <a:rPr lang="en-GB" sz="1400" dirty="0">
                <a:solidFill>
                  <a:srgbClr val="0432FF"/>
                </a:solidFill>
                <a:latin typeface="Arial" panose="020B0604020202020204" pitchFamily="34" charset="0"/>
                <a:cs typeface="Arial" panose="020B0604020202020204" pitchFamily="34" charset="0"/>
              </a:rPr>
              <a:t>use of evidence </a:t>
            </a:r>
            <a:r>
              <a:rPr lang="en-GB" sz="1400" dirty="0">
                <a:solidFill>
                  <a:srgbClr val="FF0000"/>
                </a:solidFill>
                <a:latin typeface="Arial" panose="020B0604020202020204" pitchFamily="34" charset="0"/>
                <a:cs typeface="Arial" panose="020B0604020202020204" pitchFamily="34" charset="0"/>
              </a:rPr>
              <a:t>and an attempt to incorporate AO3 but had the candidate said……so, if Duncombe and Marsden are correct, this could suggest that families are indeed patriarchal institutions and that the feminist view may well be correct, this would have been explicit evaluation </a:t>
            </a:r>
            <a:r>
              <a:rPr lang="en-GB" sz="1400" dirty="0">
                <a:solidFill>
                  <a:srgbClr val="0432FF"/>
                </a:solidFill>
                <a:latin typeface="Arial" panose="020B0604020202020204" pitchFamily="34" charset="0"/>
                <a:cs typeface="Arial" panose="020B0604020202020204" pitchFamily="34" charset="0"/>
              </a:rPr>
              <a:t>clearly focussed on the debate.</a:t>
            </a:r>
          </a:p>
          <a:p>
            <a:r>
              <a:rPr lang="en-GB" sz="1400" dirty="0">
                <a:latin typeface="Arial" panose="020B0604020202020204" pitchFamily="34" charset="0"/>
                <a:cs typeface="Arial" panose="020B0604020202020204" pitchFamily="34" charset="0"/>
              </a:rPr>
              <a:t>Marxists however, argue that family structures are in place to benefit capitalism. Families mean that wealth can be handed down one bloodline and property can be inherited. Marxists say that this keeps the rich rich and the poor poorer. Alternatively, functionalists would argue that the nuclear family is the key part of society, a main feature which keeps society running effectively. </a:t>
            </a:r>
            <a:r>
              <a:rPr lang="en-GB" sz="1400" u="sng" dirty="0">
                <a:latin typeface="Arial" panose="020B0604020202020204" pitchFamily="34" charset="0"/>
                <a:cs typeface="Arial" panose="020B0604020202020204" pitchFamily="34" charset="0"/>
              </a:rPr>
              <a:t>Talcott Parsons</a:t>
            </a:r>
            <a:r>
              <a:rPr lang="en-GB" sz="1400" dirty="0">
                <a:latin typeface="Arial" panose="020B0604020202020204" pitchFamily="34" charset="0"/>
                <a:cs typeface="Arial" panose="020B0604020202020204" pitchFamily="34" charset="0"/>
              </a:rPr>
              <a:t>, a functionalist sociologist, said that conjugal roles are instilled in families which are in place to make households most functional and efficient. These conjugal roles dictate what the man and women are expected to do, for example, the husband will work and bring home money to the family whilst the woman remains a housewife and child rearer.[</a:t>
            </a:r>
            <a:r>
              <a:rPr lang="en-GB" sz="1400" dirty="0">
                <a:solidFill>
                  <a:srgbClr val="7030A0"/>
                </a:solidFill>
                <a:latin typeface="Arial" panose="020B0604020202020204" pitchFamily="34" charset="0"/>
                <a:cs typeface="Arial" panose="020B0604020202020204" pitchFamily="34" charset="0"/>
              </a:rPr>
              <a:t>the tone has changed here to being much more descriptive and juxtaposed. There is no evaluation of Marist ideas just a description of them= juxtaposed </a:t>
            </a:r>
            <a:r>
              <a:rPr lang="en-GB" sz="1400" dirty="0">
                <a:solidFill>
                  <a:srgbClr val="008F00"/>
                </a:solidFill>
                <a:latin typeface="Arial" panose="020B0604020202020204" pitchFamily="34" charset="0"/>
                <a:cs typeface="Arial" panose="020B0604020202020204" pitchFamily="34" charset="0"/>
              </a:rPr>
              <a:t>AO1]</a:t>
            </a:r>
            <a:r>
              <a:rPr lang="en-GB" sz="1400" dirty="0">
                <a:latin typeface="Arial" panose="020B0604020202020204" pitchFamily="34" charset="0"/>
                <a:cs typeface="Arial" panose="020B0604020202020204" pitchFamily="34" charset="0"/>
              </a:rPr>
              <a:t> Whilst Parsons did not consider this female servitude patriarchal feminists such as </a:t>
            </a:r>
            <a:r>
              <a:rPr lang="en-GB" sz="1400" u="sng" dirty="0">
                <a:latin typeface="Arial" panose="020B0604020202020204" pitchFamily="34" charset="0"/>
                <a:cs typeface="Arial" panose="020B0604020202020204" pitchFamily="34" charset="0"/>
              </a:rPr>
              <a:t>Anne Oakley </a:t>
            </a:r>
            <a:r>
              <a:rPr lang="en-GB" sz="1400" dirty="0">
                <a:latin typeface="Arial" panose="020B0604020202020204" pitchFamily="34" charset="0"/>
                <a:cs typeface="Arial" panose="020B0604020202020204" pitchFamily="34" charset="0"/>
              </a:rPr>
              <a:t>see this as a way in which women are cheap labour. </a:t>
            </a:r>
          </a:p>
          <a:p>
            <a:r>
              <a:rPr lang="en-GB" sz="1400" dirty="0">
                <a:latin typeface="Arial" panose="020B0604020202020204" pitchFamily="34" charset="0"/>
                <a:cs typeface="Arial" panose="020B0604020202020204" pitchFamily="34" charset="0"/>
              </a:rPr>
              <a:t>Feminists view society as a whole as a patriarchal institution and functionalists say that families mirror wider society. This means that families teach women and children that patriarchy is normalised and perfectly acceptable. Sociologist </a:t>
            </a:r>
            <a:r>
              <a:rPr lang="en-GB" sz="1400" u="sng" dirty="0">
                <a:latin typeface="Arial" panose="020B0604020202020204" pitchFamily="34" charset="0"/>
                <a:cs typeface="Arial" panose="020B0604020202020204" pitchFamily="34" charset="0"/>
              </a:rPr>
              <a:t>Wilkinson </a:t>
            </a:r>
            <a:r>
              <a:rPr lang="en-GB" sz="1400" dirty="0">
                <a:latin typeface="Arial" panose="020B0604020202020204" pitchFamily="34" charset="0"/>
                <a:cs typeface="Arial" panose="020B0604020202020204" pitchFamily="34" charset="0"/>
              </a:rPr>
              <a:t>coined the term “</a:t>
            </a:r>
            <a:r>
              <a:rPr lang="en-GB" sz="1400" u="sng" dirty="0">
                <a:latin typeface="Arial" panose="020B0604020202020204" pitchFamily="34" charset="0"/>
                <a:cs typeface="Arial" panose="020B0604020202020204" pitchFamily="34" charset="0"/>
              </a:rPr>
              <a:t>genderquake” </a:t>
            </a:r>
            <a:r>
              <a:rPr lang="en-GB" sz="1400" dirty="0">
                <a:latin typeface="Arial" panose="020B0604020202020204" pitchFamily="34" charset="0"/>
                <a:cs typeface="Arial" panose="020B0604020202020204" pitchFamily="34" charset="0"/>
              </a:rPr>
              <a:t>which refers to the vast change of recent in the expectations of men and women. </a:t>
            </a:r>
            <a:endParaRPr lang="en-US" sz="14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7581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D314D8-3AD1-704E-A4B9-830961A1C93F}"/>
              </a:ext>
            </a:extLst>
          </p:cNvPr>
          <p:cNvSpPr txBox="1"/>
          <p:nvPr/>
        </p:nvSpPr>
        <p:spPr>
          <a:xfrm>
            <a:off x="176213" y="1208127"/>
            <a:ext cx="8791574" cy="5909310"/>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The genderquake has contributed to the double/ triple burden which Duncombe and Marsden spoke of.  It now means that heterosexual families are mostly subject to Parson’s “conjugal roles”.</a:t>
            </a:r>
            <a:r>
              <a:rPr lang="en-GB" sz="1400" dirty="0">
                <a:solidFill>
                  <a:srgbClr val="7030A0"/>
                </a:solidFill>
                <a:latin typeface="Arial" panose="020B0604020202020204" pitchFamily="34" charset="0"/>
                <a:cs typeface="Arial" panose="020B0604020202020204" pitchFamily="34" charset="0"/>
              </a:rPr>
              <a:t>[ the candidate fails to offer evaluative commentary on these ideas, or to link them to the debate]</a:t>
            </a:r>
            <a:r>
              <a:rPr lang="en-GB" sz="1400" dirty="0">
                <a:latin typeface="Arial" panose="020B0604020202020204" pitchFamily="34" charset="0"/>
                <a:cs typeface="Arial" panose="020B0604020202020204" pitchFamily="34" charset="0"/>
              </a:rPr>
              <a:t> However, feminist sociologist </a:t>
            </a:r>
            <a:r>
              <a:rPr lang="en-GB" sz="1400" u="sng" dirty="0">
                <a:latin typeface="Arial" panose="020B0604020202020204" pitchFamily="34" charset="0"/>
                <a:cs typeface="Arial" panose="020B0604020202020204" pitchFamily="34" charset="0"/>
              </a:rPr>
              <a:t>Dunne</a:t>
            </a:r>
            <a:r>
              <a:rPr lang="en-GB" sz="1400" dirty="0">
                <a:latin typeface="Arial" panose="020B0604020202020204" pitchFamily="34" charset="0"/>
                <a:cs typeface="Arial" panose="020B0604020202020204" pitchFamily="34" charset="0"/>
              </a:rPr>
              <a:t> conducted a study on 37 lesbian households and found that the lesbian couples shared more of a symmetrical, equal relationship with blended roles and expectations. This study not only contradicts Parson’s theory of the expressive and instrumental roles being separated, but also shows that nuclear families may not be the most successful or efficient, contrary to the beliefs of the New Right.</a:t>
            </a:r>
            <a:r>
              <a:rPr lang="en-GB" sz="1400" dirty="0">
                <a:solidFill>
                  <a:srgbClr val="7030A0"/>
                </a:solidFill>
                <a:latin typeface="Arial" panose="020B0604020202020204" pitchFamily="34" charset="0"/>
                <a:cs typeface="Arial" panose="020B0604020202020204" pitchFamily="34" charset="0"/>
              </a:rPr>
              <a:t>[ evaluation is rather juxtaposed here. There was a perfect opportunity to say that it appears that some families are patriarchal whilst others are not. </a:t>
            </a:r>
            <a:r>
              <a:rPr lang="en-GB" sz="1400" dirty="0">
                <a:solidFill>
                  <a:srgbClr val="008F00"/>
                </a:solidFill>
                <a:latin typeface="Arial" panose="020B0604020202020204" pitchFamily="34" charset="0"/>
                <a:cs typeface="Arial" panose="020B0604020202020204" pitchFamily="34" charset="0"/>
              </a:rPr>
              <a:t>Good AO1 not used to best effect.</a:t>
            </a:r>
          </a:p>
          <a:p>
            <a:r>
              <a:rPr lang="en-GB" sz="1400" dirty="0">
                <a:latin typeface="Arial" panose="020B0604020202020204" pitchFamily="34" charset="0"/>
                <a:cs typeface="Arial" panose="020B0604020202020204" pitchFamily="34" charset="0"/>
              </a:rPr>
              <a:t>Whilst feminists may argue that the nature and structure of the nuclear family is patriarchal, a functionalist will argue that this very nature is a key part of society. Functionalists Willmott and Young conducted a study on a range of nuclear style families and concluded that they are far less patriarchal than they were in the 1950s. They called the fact that men do housework and some have taken up a more expressive role towards their children. However, Anne Oakley, a feminist sociologist completely contested this view. In her findings that men , on average, only complete 27% of the housework, leaving the rest to their wives.</a:t>
            </a:r>
            <a:r>
              <a:rPr lang="en-GB" sz="1400" dirty="0">
                <a:solidFill>
                  <a:srgbClr val="7030A0"/>
                </a:solidFill>
                <a:latin typeface="Arial" panose="020B0604020202020204" pitchFamily="34" charset="0"/>
                <a:cs typeface="Arial" panose="020B0604020202020204" pitchFamily="34" charset="0"/>
              </a:rPr>
              <a:t>[ the point being made is good but the evidence is dated. More contemporary evidence would have been more effective here. </a:t>
            </a:r>
            <a:r>
              <a:rPr lang="en-GB" sz="1400" dirty="0">
                <a:solidFill>
                  <a:srgbClr val="0432FF"/>
                </a:solidFill>
                <a:latin typeface="Arial" panose="020B0604020202020204" pitchFamily="34" charset="0"/>
                <a:cs typeface="Arial" panose="020B0604020202020204" pitchFamily="34" charset="0"/>
              </a:rPr>
              <a:t>But, the point is focussed with </a:t>
            </a:r>
            <a:r>
              <a:rPr lang="en-GB" sz="1400" dirty="0">
                <a:solidFill>
                  <a:srgbClr val="FF0000"/>
                </a:solidFill>
                <a:latin typeface="Arial" panose="020B0604020202020204" pitchFamily="34" charset="0"/>
                <a:cs typeface="Arial" panose="020B0604020202020204" pitchFamily="34" charset="0"/>
              </a:rPr>
              <a:t>some explicit evaluation of the view.</a:t>
            </a:r>
            <a:r>
              <a:rPr lang="en-GB" sz="1400" dirty="0">
                <a:latin typeface="Arial" panose="020B0604020202020204" pitchFamily="34" charset="0"/>
                <a:cs typeface="Arial" panose="020B0604020202020204" pitchFamily="34" charset="0"/>
              </a:rPr>
              <a:t> She also backed up Duncombe and Marsden’s “Triple shift” </a:t>
            </a:r>
            <a:r>
              <a:rPr lang="en-GB" sz="1400" dirty="0">
                <a:solidFill>
                  <a:srgbClr val="7030A0"/>
                </a:solidFill>
                <a:latin typeface="Arial" panose="020B0604020202020204" pitchFamily="34" charset="0"/>
                <a:cs typeface="Arial" panose="020B0604020202020204" pitchFamily="34" charset="0"/>
              </a:rPr>
              <a:t>[ Oakley’s research was much earlier than D&amp;M] </a:t>
            </a:r>
            <a:r>
              <a:rPr lang="en-GB" sz="1400" dirty="0">
                <a:latin typeface="Arial" panose="020B0604020202020204" pitchFamily="34" charset="0"/>
                <a:cs typeface="Arial" panose="020B0604020202020204" pitchFamily="34" charset="0"/>
              </a:rPr>
              <a:t>theory contradicting Willmott and Young in saying that women must now do more than ever before in the household, re-inforcing the feints belief that family is in fact patriarchal.</a:t>
            </a:r>
            <a:r>
              <a:rPr lang="en-GB" sz="1400" dirty="0">
                <a:solidFill>
                  <a:srgbClr val="FF0000"/>
                </a:solidFill>
                <a:latin typeface="Arial" panose="020B0604020202020204" pitchFamily="34" charset="0"/>
                <a:cs typeface="Arial" panose="020B0604020202020204" pitchFamily="34" charset="0"/>
              </a:rPr>
              <a:t> A judgement is made which is </a:t>
            </a:r>
            <a:r>
              <a:rPr lang="en-GB" sz="1400" dirty="0">
                <a:solidFill>
                  <a:srgbClr val="0432FF"/>
                </a:solidFill>
                <a:latin typeface="Arial" panose="020B0604020202020204" pitchFamily="34" charset="0"/>
                <a:cs typeface="Arial" panose="020B0604020202020204" pitchFamily="34" charset="0"/>
              </a:rPr>
              <a:t>focussed on the view in the question.</a:t>
            </a:r>
          </a:p>
          <a:p>
            <a:r>
              <a:rPr lang="en-GB" sz="1400" dirty="0">
                <a:latin typeface="Arial" panose="020B0604020202020204" pitchFamily="34" charset="0"/>
                <a:cs typeface="Arial" panose="020B0604020202020204" pitchFamily="34" charset="0"/>
              </a:rPr>
              <a:t>Try thinking of skills in colours the essay is 750 words which is around 3 sides of A4. </a:t>
            </a:r>
          </a:p>
          <a:p>
            <a:r>
              <a:rPr lang="en-GB" sz="1400" dirty="0">
                <a:solidFill>
                  <a:srgbClr val="008F00"/>
                </a:solidFill>
                <a:latin typeface="Arial" panose="020B0604020202020204" pitchFamily="34" charset="0"/>
                <a:cs typeface="Arial" panose="020B0604020202020204" pitchFamily="34" charset="0"/>
              </a:rPr>
              <a:t>AO1.	which band ? Band 3  Some writers, lacking detail, not close to band 4 or band 2 =10</a:t>
            </a:r>
          </a:p>
          <a:p>
            <a:r>
              <a:rPr lang="en-GB" sz="1400" dirty="0">
                <a:solidFill>
                  <a:srgbClr val="0432FF"/>
                </a:solidFill>
                <a:latin typeface="Arial" panose="020B0604020202020204" pitchFamily="34" charset="0"/>
                <a:cs typeface="Arial" panose="020B0604020202020204" pitchFamily="34" charset="0"/>
              </a:rPr>
              <a:t>AO2.     	which band? Band 3.   Some application , some focus. =3</a:t>
            </a:r>
          </a:p>
          <a:p>
            <a:r>
              <a:rPr lang="en-GB" sz="1400" dirty="0">
                <a:solidFill>
                  <a:srgbClr val="FF0000"/>
                </a:solidFill>
                <a:latin typeface="Arial" panose="020B0604020202020204" pitchFamily="34" charset="0"/>
                <a:cs typeface="Arial" panose="020B0604020202020204" pitchFamily="34" charset="0"/>
              </a:rPr>
              <a:t>AO3.       	which band? Band 3  Some evaluation but bordering on juxtaposed, lacks detail and focus at 	times =9</a:t>
            </a:r>
          </a:p>
          <a:p>
            <a:r>
              <a:rPr lang="en-GB" sz="1400" dirty="0">
                <a:latin typeface="Arial" panose="020B0604020202020204" pitchFamily="34" charset="0"/>
                <a:cs typeface="Arial" panose="020B0604020202020204" pitchFamily="34" charset="0"/>
              </a:rPr>
              <a:t>22/30</a:t>
            </a:r>
          </a:p>
        </p:txBody>
      </p:sp>
    </p:spTree>
    <p:extLst>
      <p:ext uri="{BB962C8B-B14F-4D97-AF65-F5344CB8AC3E}">
        <p14:creationId xmlns:p14="http://schemas.microsoft.com/office/powerpoint/2010/main" val="383665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2F20F0-4D96-0B4D-A460-B7DC323BF01B}"/>
              </a:ext>
            </a:extLst>
          </p:cNvPr>
          <p:cNvSpPr txBox="1"/>
          <p:nvPr/>
        </p:nvSpPr>
        <p:spPr>
          <a:xfrm>
            <a:off x="352425" y="1891144"/>
            <a:ext cx="8477249" cy="2585323"/>
          </a:xfrm>
          <a:prstGeom prst="rect">
            <a:avLst/>
          </a:prstGeom>
          <a:noFill/>
        </p:spPr>
        <p:txBody>
          <a:bodyPr wrap="square" rtlCol="0">
            <a:spAutoFit/>
          </a:bodyPr>
          <a:lstStyle/>
          <a:p>
            <a:r>
              <a:rPr lang="en-US" b="1" i="1" dirty="0">
                <a:latin typeface="Arial" panose="020B0604020202020204" pitchFamily="34" charset="0"/>
                <a:cs typeface="Arial" panose="020B0604020202020204" pitchFamily="34" charset="0"/>
              </a:rPr>
              <a:t>Summary tips for effective assessment:</a:t>
            </a:r>
          </a:p>
          <a:p>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Does the response address the command words and the skills in the mark scheme?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Is the response detailed, some, basic or limited in each skill domain?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Select a band for each skill; try to match the characteristics of the response to the band descriptors.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Having selected the bands, decide if the response is at the top middle or bottom of the band.</a:t>
            </a:r>
          </a:p>
        </p:txBody>
      </p:sp>
    </p:spTree>
    <p:extLst>
      <p:ext uri="{BB962C8B-B14F-4D97-AF65-F5344CB8AC3E}">
        <p14:creationId xmlns:p14="http://schemas.microsoft.com/office/powerpoint/2010/main" val="223534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0EC622E-5515-4883-A1C8-E53862F1EF9D}"/>
              </a:ext>
            </a:extLst>
          </p:cNvPr>
          <p:cNvSpPr txBox="1">
            <a:spLocks/>
          </p:cNvSpPr>
          <p:nvPr/>
        </p:nvSpPr>
        <p:spPr>
          <a:xfrm>
            <a:off x="266700" y="1634953"/>
            <a:ext cx="8610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b="1" dirty="0"/>
              <a:t>Grade boundary information</a:t>
            </a:r>
          </a:p>
          <a:p>
            <a:pPr marL="342900" indent="-342900">
              <a:spcAft>
                <a:spcPts val="1200"/>
              </a:spcAft>
              <a:buFont typeface="Arial" panose="020B0604020202020204" pitchFamily="34" charset="0"/>
              <a:buChar char="•"/>
            </a:pPr>
            <a:r>
              <a:rPr lang="en-US" dirty="0"/>
              <a:t>Upon completion of marking, teachers should use the notional grade boundaries for the unit. </a:t>
            </a:r>
          </a:p>
          <a:p>
            <a:pPr marL="342900" indent="-342900">
              <a:spcAft>
                <a:spcPts val="1200"/>
              </a:spcAft>
              <a:buFont typeface="Arial" panose="020B0604020202020204" pitchFamily="34" charset="0"/>
              <a:buChar char="•"/>
            </a:pPr>
            <a:endParaRPr lang="en-US" dirty="0"/>
          </a:p>
          <a:p>
            <a:pPr marL="342900" indent="-342900">
              <a:spcAft>
                <a:spcPts val="1200"/>
              </a:spcAft>
              <a:buFont typeface="Arial" panose="020B0604020202020204" pitchFamily="34" charset="0"/>
              <a:buChar char="•"/>
            </a:pPr>
            <a:r>
              <a:rPr lang="en-GB" dirty="0"/>
              <a:t>Grade boundary information can be found on the </a:t>
            </a:r>
            <a:r>
              <a:rPr lang="en-GB" dirty="0">
                <a:hlinkClick r:id="rId2"/>
              </a:rPr>
              <a:t>secure website</a:t>
            </a:r>
            <a:r>
              <a:rPr lang="en-GB" dirty="0"/>
              <a:t> in the 2021 subject folder for this qualification.</a:t>
            </a:r>
          </a:p>
          <a:p>
            <a:pPr>
              <a:spcAft>
                <a:spcPts val="1200"/>
              </a:spcAft>
            </a:pPr>
            <a:endParaRPr lang="en-GB" dirty="0"/>
          </a:p>
          <a:p>
            <a:pPr marL="342900" indent="-342900">
              <a:spcAft>
                <a:spcPts val="1200"/>
              </a:spcAft>
              <a:buFont typeface="Arial" panose="020B0604020202020204" pitchFamily="34" charset="0"/>
              <a:buChar char="•"/>
            </a:pPr>
            <a:r>
              <a:rPr lang="en-GB" dirty="0"/>
              <a:t>Grade boundary information is also provided for adapted papers. </a:t>
            </a:r>
            <a:endParaRPr lang="en-US" dirty="0"/>
          </a:p>
          <a:p>
            <a:pPr>
              <a:spcAft>
                <a:spcPts val="600"/>
              </a:spcAft>
            </a:pPr>
            <a:endParaRPr lang="en-GB" dirty="0"/>
          </a:p>
        </p:txBody>
      </p:sp>
      <p:sp>
        <p:nvSpPr>
          <p:cNvPr id="5" name="Title 1">
            <a:extLst>
              <a:ext uri="{FF2B5EF4-FFF2-40B4-BE49-F238E27FC236}">
                <a16:creationId xmlns:a16="http://schemas.microsoft.com/office/drawing/2014/main" id="{AD0FA79A-13A3-4CC4-A490-0BF2EA709695}"/>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Tree>
    <p:extLst>
      <p:ext uri="{BB962C8B-B14F-4D97-AF65-F5344CB8AC3E}">
        <p14:creationId xmlns:p14="http://schemas.microsoft.com/office/powerpoint/2010/main" val="11173837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0EC622E-5515-4883-A1C8-E53862F1EF9D}"/>
              </a:ext>
            </a:extLst>
          </p:cNvPr>
          <p:cNvSpPr txBox="1">
            <a:spLocks/>
          </p:cNvSpPr>
          <p:nvPr/>
        </p:nvSpPr>
        <p:spPr>
          <a:xfrm>
            <a:off x="368300" y="1634953"/>
            <a:ext cx="8610600" cy="5178361"/>
          </a:xfrm>
          <a:prstGeom prst="rect">
            <a:avLst/>
          </a:prstGeom>
        </p:spPr>
        <p:txBody>
          <a:bodyPr/>
          <a:lstStyle>
            <a:lvl1pPr marL="0" indent="0" algn="l" defTabSz="457200" rtl="0" eaLnBrk="1" latinLnBrk="0" hangingPunct="1">
              <a:spcBef>
                <a:spcPct val="20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Aft>
                <a:spcPts val="1200"/>
              </a:spcAft>
            </a:pPr>
            <a:r>
              <a:rPr lang="en-US" b="1" dirty="0"/>
              <a:t>Grade boundary information</a:t>
            </a:r>
            <a:endParaRPr lang="en-GB" dirty="0"/>
          </a:p>
          <a:p>
            <a:pPr marL="342900" indent="-342900">
              <a:spcAft>
                <a:spcPts val="1200"/>
              </a:spcAft>
              <a:buFont typeface="Arial" panose="020B0604020202020204" pitchFamily="34" charset="0"/>
              <a:buChar char="•"/>
            </a:pPr>
            <a:r>
              <a:rPr lang="en-GB" dirty="0"/>
              <a:t>Please note that if you decide to adapt a WJEC past assessment yourself (either by taking questions out and lowering the total and/or by substituting in new questions)</a:t>
            </a:r>
            <a:r>
              <a:rPr lang="en-US" dirty="0"/>
              <a:t>, the boundaries provided will still provide an indication of standard but as they are linked to specific papers, they cannot be totally reliable when questions have changed or if applied to a different paper altogether. ​</a:t>
            </a:r>
            <a:endParaRPr lang="en-GB" dirty="0"/>
          </a:p>
          <a:p>
            <a:pPr marL="342900" indent="-342900">
              <a:spcAft>
                <a:spcPts val="1200"/>
              </a:spcAft>
              <a:buFont typeface="Arial" panose="020B0604020202020204" pitchFamily="34" charset="0"/>
              <a:buChar char="•"/>
            </a:pPr>
            <a:r>
              <a:rPr lang="en-GB" dirty="0"/>
              <a:t>Whichever approach you take to grading an assessment, you should ensure that it is:</a:t>
            </a:r>
          </a:p>
          <a:p>
            <a:pPr marL="1085850" lvl="1" indent="-342900">
              <a:spcBef>
                <a:spcPts val="0"/>
              </a:spcBef>
              <a:buFont typeface="Arial" panose="020B0604020202020204" pitchFamily="34" charset="0"/>
              <a:buChar char="•"/>
            </a:pPr>
            <a:r>
              <a:rPr lang="en-GB" sz="2000" dirty="0"/>
              <a:t>the same for every learner in the cohort </a:t>
            </a:r>
          </a:p>
          <a:p>
            <a:pPr marL="1085850" lvl="1" indent="-342900">
              <a:spcBef>
                <a:spcPts val="0"/>
              </a:spcBef>
              <a:buFont typeface="Arial" panose="020B0604020202020204" pitchFamily="34" charset="0"/>
              <a:buChar char="•"/>
            </a:pPr>
            <a:r>
              <a:rPr lang="en-GB" sz="2000" dirty="0"/>
              <a:t>standardised across teaching groups</a:t>
            </a:r>
          </a:p>
          <a:p>
            <a:pPr marL="1085850" lvl="1" indent="-342900">
              <a:spcBef>
                <a:spcPts val="0"/>
              </a:spcBef>
              <a:buFont typeface="Arial" panose="020B0604020202020204" pitchFamily="34" charset="0"/>
              <a:buChar char="•"/>
            </a:pPr>
            <a:r>
              <a:rPr lang="en-GB" sz="2000" dirty="0"/>
              <a:t>free from bias and discrimination. </a:t>
            </a:r>
          </a:p>
          <a:p>
            <a:pPr>
              <a:spcAft>
                <a:spcPts val="600"/>
              </a:spcAft>
            </a:pPr>
            <a:endParaRPr lang="en-GB" sz="1800" dirty="0"/>
          </a:p>
        </p:txBody>
      </p:sp>
      <p:sp>
        <p:nvSpPr>
          <p:cNvPr id="5" name="Title 1">
            <a:extLst>
              <a:ext uri="{FF2B5EF4-FFF2-40B4-BE49-F238E27FC236}">
                <a16:creationId xmlns:a16="http://schemas.microsoft.com/office/drawing/2014/main" id="{AD0FA79A-13A3-4CC4-A490-0BF2EA709695}"/>
              </a:ext>
            </a:extLst>
          </p:cNvPr>
          <p:cNvSpPr txBox="1">
            <a:spLocks/>
          </p:cNvSpPr>
          <p:nvPr/>
        </p:nvSpPr>
        <p:spPr>
          <a:xfrm>
            <a:off x="558800" y="44686"/>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3200" b="1" kern="1200">
                <a:solidFill>
                  <a:schemeClr val="bg1"/>
                </a:solidFill>
                <a:latin typeface="Arial" panose="020B0604020202020204" pitchFamily="34" charset="0"/>
                <a:ea typeface="+mj-ea"/>
                <a:cs typeface="Arial" panose="020B0604020202020204" pitchFamily="34" charset="0"/>
              </a:defRPr>
            </a:lvl1pPr>
          </a:lstStyle>
          <a:p>
            <a:r>
              <a:rPr lang="en-GB" sz="4000" dirty="0"/>
              <a:t>Assessing evidence</a:t>
            </a:r>
          </a:p>
        </p:txBody>
      </p:sp>
    </p:spTree>
    <p:extLst>
      <p:ext uri="{BB962C8B-B14F-4D97-AF65-F5344CB8AC3E}">
        <p14:creationId xmlns:p14="http://schemas.microsoft.com/office/powerpoint/2010/main" val="27344376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692696"/>
            <a:ext cx="7772400" cy="1470025"/>
          </a:xfrm>
        </p:spPr>
        <p:txBody>
          <a:bodyPr>
            <a:normAutofit fontScale="90000"/>
          </a:bodyPr>
          <a:lstStyle/>
          <a:p>
            <a:pPr algn="l"/>
            <a:br>
              <a:rPr lang="en-GB" dirty="0"/>
            </a:br>
            <a:br>
              <a:rPr lang="en-GB" dirty="0"/>
            </a:br>
            <a:r>
              <a:rPr lang="en-GB" b="1" dirty="0">
                <a:solidFill>
                  <a:schemeClr val="bg1"/>
                </a:solidFill>
                <a:latin typeface="Arial" panose="020B0604020202020204" pitchFamily="34" charset="0"/>
                <a:cs typeface="Arial" panose="020B0604020202020204" pitchFamily="34" charset="0"/>
              </a:rPr>
              <a:t>Any Questions?</a:t>
            </a:r>
            <a:br>
              <a:rPr lang="en-GB" dirty="0"/>
            </a:br>
            <a:br>
              <a:rPr lang="en-GB" dirty="0">
                <a:latin typeface="Arial" panose="020B0604020202020204" pitchFamily="34" charset="0"/>
                <a:cs typeface="Arial" panose="020B0604020202020204" pitchFamily="34" charset="0"/>
              </a:rPr>
            </a:br>
            <a:r>
              <a:rPr lang="en-GB" sz="2700" dirty="0">
                <a:solidFill>
                  <a:schemeClr val="bg1"/>
                </a:solidFill>
                <a:latin typeface="Arial" panose="020B0604020202020204" pitchFamily="34" charset="0"/>
                <a:cs typeface="Arial" panose="020B0604020202020204" pitchFamily="34" charset="0"/>
              </a:rPr>
              <a:t>If you have any questions, contact our specialist subject officers and administrative support team for your subject with any queries.</a:t>
            </a:r>
            <a:br>
              <a:rPr lang="en-GB" sz="2700" dirty="0"/>
            </a:br>
            <a:br>
              <a:rPr lang="en-GB" dirty="0"/>
            </a:br>
            <a:r>
              <a:rPr lang="en-GB" sz="2200" dirty="0">
                <a:latin typeface="Arial" panose="020B0604020202020204" pitchFamily="34" charset="0"/>
                <a:cs typeface="Arial" panose="020B0604020202020204" pitchFamily="34" charset="0"/>
                <a:hlinkClick r:id="rId2"/>
              </a:rPr>
              <a:t>GCESociology@wjec.co.uk</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052991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9DECDD7-42B4-A24F-895B-FBCD18216002}"/>
              </a:ext>
            </a:extLst>
          </p:cNvPr>
          <p:cNvSpPr txBox="1"/>
          <p:nvPr/>
        </p:nvSpPr>
        <p:spPr>
          <a:xfrm>
            <a:off x="583531" y="1542046"/>
            <a:ext cx="7976937" cy="4143314"/>
          </a:xfrm>
          <a:prstGeom prst="rect">
            <a:avLst/>
          </a:prstGeom>
          <a:noFill/>
        </p:spPr>
        <p:txBody>
          <a:bodyPr wrap="square" rtlCol="0">
            <a:spAutoFit/>
          </a:bodyPr>
          <a:lstStyle/>
          <a:p>
            <a:pPr lvl="0">
              <a:buClr>
                <a:srgbClr val="000000"/>
              </a:buClr>
              <a:buSzPts val="2400"/>
            </a:pPr>
            <a:r>
              <a:rPr lang="en-GB" sz="2800" b="1" dirty="0">
                <a:solidFill>
                  <a:schemeClr val="dk1"/>
                </a:solidFill>
                <a:latin typeface="Arial" panose="020B0604020202020204" pitchFamily="34" charset="0"/>
                <a:ea typeface="Calibri"/>
                <a:cs typeface="Arial" panose="020B0604020202020204" pitchFamily="34" charset="0"/>
                <a:sym typeface="Calibri"/>
              </a:rPr>
              <a:t>Assessment Objectives:</a:t>
            </a:r>
          </a:p>
          <a:p>
            <a:pPr lvl="0">
              <a:lnSpc>
                <a:spcPct val="115000"/>
              </a:lnSpc>
              <a:spcBef>
                <a:spcPts val="1200"/>
              </a:spcBef>
              <a:buClr>
                <a:schemeClr val="dk1"/>
              </a:buClr>
              <a:buSzPts val="1100"/>
            </a:pPr>
            <a:r>
              <a:rPr lang="en-GB" dirty="0">
                <a:solidFill>
                  <a:schemeClr val="dk1"/>
                </a:solidFill>
                <a:latin typeface="Arial" panose="020B0604020202020204" pitchFamily="34" charset="0"/>
                <a:ea typeface="Arial"/>
                <a:cs typeface="Arial" panose="020B0604020202020204" pitchFamily="34" charset="0"/>
                <a:sym typeface="Arial"/>
              </a:rPr>
              <a:t>Here are the assessment objectives for this specification.  Learners must:</a:t>
            </a:r>
          </a:p>
          <a:p>
            <a:pPr marL="457200" lvl="0" indent="-323850">
              <a:lnSpc>
                <a:spcPct val="115000"/>
              </a:lnSpc>
              <a:spcBef>
                <a:spcPts val="1200"/>
              </a:spcBef>
              <a:buClr>
                <a:schemeClr val="dk1"/>
              </a:buClr>
              <a:buSzPts val="1500"/>
              <a:buFont typeface="Arial"/>
              <a:buChar char="●"/>
            </a:pPr>
            <a:r>
              <a:rPr lang="en-GB" b="1" dirty="0">
                <a:solidFill>
                  <a:srgbClr val="008F00"/>
                </a:solidFill>
                <a:latin typeface="Arial" panose="020B0604020202020204" pitchFamily="34" charset="0"/>
                <a:ea typeface="Arial"/>
                <a:cs typeface="Arial" panose="020B0604020202020204" pitchFamily="34" charset="0"/>
                <a:sym typeface="Arial"/>
              </a:rPr>
              <a:t>AO1</a:t>
            </a:r>
            <a:r>
              <a:rPr lang="en-GB" dirty="0">
                <a:solidFill>
                  <a:schemeClr val="dk1"/>
                </a:solidFill>
                <a:latin typeface="Arial" panose="020B0604020202020204" pitchFamily="34" charset="0"/>
                <a:ea typeface="Arial"/>
                <a:cs typeface="Arial" panose="020B0604020202020204" pitchFamily="34" charset="0"/>
                <a:sym typeface="Arial"/>
              </a:rPr>
              <a:t> </a:t>
            </a:r>
            <a:r>
              <a:rPr lang="en-GB" dirty="0">
                <a:latin typeface="Arial" panose="020B0604020202020204" pitchFamily="34" charset="0"/>
                <a:cs typeface="Arial" panose="020B0604020202020204" pitchFamily="34" charset="0"/>
              </a:rPr>
              <a:t>Demonstrate knowledge and understanding of: • sociological theories, concepts and evidence • sociological research methods</a:t>
            </a:r>
            <a:endParaRPr lang="en-GB" dirty="0">
              <a:solidFill>
                <a:schemeClr val="dk1"/>
              </a:solidFill>
              <a:latin typeface="Arial" panose="020B0604020202020204" pitchFamily="34" charset="0"/>
              <a:ea typeface="Arial"/>
              <a:cs typeface="Arial" panose="020B0604020202020204" pitchFamily="34" charset="0"/>
              <a:sym typeface="Arial"/>
            </a:endParaRPr>
          </a:p>
          <a:p>
            <a:pPr marL="457200" lvl="0" indent="-323850">
              <a:lnSpc>
                <a:spcPct val="115000"/>
              </a:lnSpc>
              <a:buClr>
                <a:schemeClr val="dk1"/>
              </a:buClr>
              <a:buSzPts val="1500"/>
              <a:buFont typeface="Arial"/>
              <a:buChar char="●"/>
            </a:pPr>
            <a:r>
              <a:rPr lang="en-GB" b="1" dirty="0">
                <a:solidFill>
                  <a:srgbClr val="0070C0"/>
                </a:solidFill>
                <a:latin typeface="Arial" panose="020B0604020202020204" pitchFamily="34" charset="0"/>
                <a:ea typeface="Arial"/>
                <a:cs typeface="Arial" panose="020B0604020202020204" pitchFamily="34" charset="0"/>
                <a:sym typeface="Arial"/>
              </a:rPr>
              <a:t>AO2</a:t>
            </a:r>
            <a:r>
              <a:rPr lang="en-GB" dirty="0">
                <a:solidFill>
                  <a:schemeClr val="dk1"/>
                </a:solidFill>
                <a:latin typeface="Arial" panose="020B0604020202020204" pitchFamily="34" charset="0"/>
                <a:ea typeface="Arial"/>
                <a:cs typeface="Arial" panose="020B0604020202020204" pitchFamily="34" charset="0"/>
                <a:sym typeface="Arial"/>
              </a:rPr>
              <a:t> </a:t>
            </a:r>
            <a:r>
              <a:rPr lang="en-GB" dirty="0">
                <a:latin typeface="Arial" panose="020B0604020202020204" pitchFamily="34" charset="0"/>
                <a:cs typeface="Arial" panose="020B0604020202020204" pitchFamily="34" charset="0"/>
              </a:rPr>
              <a:t>Apply sociological theories, concepts, evidence and research methods to a range of issues</a:t>
            </a:r>
            <a:endParaRPr lang="en-GB" dirty="0">
              <a:solidFill>
                <a:schemeClr val="dk1"/>
              </a:solidFill>
              <a:latin typeface="Arial" panose="020B0604020202020204" pitchFamily="34" charset="0"/>
              <a:ea typeface="Arial"/>
              <a:cs typeface="Arial" panose="020B0604020202020204" pitchFamily="34" charset="0"/>
              <a:sym typeface="Arial"/>
            </a:endParaRPr>
          </a:p>
          <a:p>
            <a:pPr marL="457200" lvl="0" indent="-323850">
              <a:lnSpc>
                <a:spcPct val="115000"/>
              </a:lnSpc>
              <a:buClr>
                <a:schemeClr val="dk1"/>
              </a:buClr>
              <a:buSzPts val="1500"/>
              <a:buFont typeface="Arial"/>
              <a:buChar char="●"/>
            </a:pPr>
            <a:r>
              <a:rPr lang="en-GB" b="1" dirty="0">
                <a:solidFill>
                  <a:srgbClr val="FF0000"/>
                </a:solidFill>
                <a:latin typeface="Arial" panose="020B0604020202020204" pitchFamily="34" charset="0"/>
                <a:ea typeface="Arial"/>
                <a:cs typeface="Arial" panose="020B0604020202020204" pitchFamily="34" charset="0"/>
                <a:sym typeface="Arial"/>
              </a:rPr>
              <a:t>AO3 </a:t>
            </a:r>
            <a:r>
              <a:rPr lang="en-GB" dirty="0">
                <a:latin typeface="Arial" panose="020B0604020202020204" pitchFamily="34" charset="0"/>
                <a:cs typeface="Arial" panose="020B0604020202020204" pitchFamily="34" charset="0"/>
              </a:rPr>
              <a:t>Analyse and evaluate sociological theories, concepts, evidence and research methods in order to: • present arguments • make judgements • draw conclusions</a:t>
            </a:r>
            <a:endParaRPr lang="en-GB" dirty="0">
              <a:solidFill>
                <a:schemeClr val="dk1"/>
              </a:solidFill>
              <a:latin typeface="Arial" panose="020B0604020202020204" pitchFamily="34" charset="0"/>
              <a:ea typeface="Arial"/>
              <a:cs typeface="Arial" panose="020B0604020202020204" pitchFamily="34" charset="0"/>
              <a:sym typeface="Arial"/>
            </a:endParaRPr>
          </a:p>
          <a:p>
            <a:pPr lvl="0">
              <a:lnSpc>
                <a:spcPct val="115000"/>
              </a:lnSpc>
              <a:spcBef>
                <a:spcPts val="1200"/>
              </a:spcBef>
              <a:buClr>
                <a:schemeClr val="dk1"/>
              </a:buClr>
              <a:buSzPts val="1100"/>
            </a:pPr>
            <a:r>
              <a:rPr lang="en-GB" dirty="0">
                <a:solidFill>
                  <a:schemeClr val="dk1"/>
                </a:solidFill>
                <a:latin typeface="Arial" panose="020B0604020202020204" pitchFamily="34" charset="0"/>
                <a:ea typeface="Arial"/>
                <a:cs typeface="Arial" panose="020B0604020202020204" pitchFamily="34" charset="0"/>
                <a:sym typeface="Arial"/>
              </a:rPr>
              <a:t>Assessment objective weightings are shown </a:t>
            </a:r>
            <a:r>
              <a:rPr lang="en-GB" dirty="0">
                <a:solidFill>
                  <a:schemeClr val="dk1"/>
                </a:solidFill>
                <a:latin typeface="Arial" panose="020B0604020202020204" pitchFamily="34" charset="0"/>
                <a:cs typeface="Arial" panose="020B0604020202020204" pitchFamily="34" charset="0"/>
              </a:rPr>
              <a:t>on the next slide </a:t>
            </a:r>
            <a:r>
              <a:rPr lang="en-GB" dirty="0">
                <a:solidFill>
                  <a:schemeClr val="dk1"/>
                </a:solidFill>
                <a:latin typeface="Arial" panose="020B0604020202020204" pitchFamily="34" charset="0"/>
                <a:ea typeface="Arial"/>
                <a:cs typeface="Arial" panose="020B0604020202020204" pitchFamily="34" charset="0"/>
                <a:sym typeface="Arial"/>
              </a:rPr>
              <a:t>as a percentage of the full A level, with AS weightings in brackets.</a:t>
            </a:r>
          </a:p>
        </p:txBody>
      </p:sp>
    </p:spTree>
    <p:extLst>
      <p:ext uri="{BB962C8B-B14F-4D97-AF65-F5344CB8AC3E}">
        <p14:creationId xmlns:p14="http://schemas.microsoft.com/office/powerpoint/2010/main" val="2809633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BB1D9A-9E62-5D46-8173-102C7E65F9F3}"/>
              </a:ext>
            </a:extLst>
          </p:cNvPr>
          <p:cNvSpPr txBox="1"/>
          <p:nvPr/>
        </p:nvSpPr>
        <p:spPr>
          <a:xfrm>
            <a:off x="866274" y="2057400"/>
            <a:ext cx="7748337" cy="4343400"/>
          </a:xfrm>
          <a:prstGeom prst="rect">
            <a:avLst/>
          </a:prstGeom>
          <a:noFill/>
        </p:spPr>
        <p:txBody>
          <a:bodyPr wrap="square" rtlCol="0">
            <a:spAutoFit/>
          </a:bodyPr>
          <a:lstStyle/>
          <a:p>
            <a:endParaRPr lang="en-US" dirty="0"/>
          </a:p>
        </p:txBody>
      </p:sp>
      <p:graphicFrame>
        <p:nvGraphicFramePr>
          <p:cNvPr id="3" name="Google Shape;258;p4">
            <a:extLst>
              <a:ext uri="{FF2B5EF4-FFF2-40B4-BE49-F238E27FC236}">
                <a16:creationId xmlns:a16="http://schemas.microsoft.com/office/drawing/2014/main" id="{25690479-0805-5B44-9286-B2305FEF294D}"/>
              </a:ext>
            </a:extLst>
          </p:cNvPr>
          <p:cNvGraphicFramePr/>
          <p:nvPr>
            <p:extLst>
              <p:ext uri="{D42A27DB-BD31-4B8C-83A1-F6EECF244321}">
                <p14:modId xmlns:p14="http://schemas.microsoft.com/office/powerpoint/2010/main" val="2605934464"/>
              </p:ext>
            </p:extLst>
          </p:nvPr>
        </p:nvGraphicFramePr>
        <p:xfrm>
          <a:off x="577517" y="1576137"/>
          <a:ext cx="7303170" cy="3660056"/>
        </p:xfrm>
        <a:graphic>
          <a:graphicData uri="http://schemas.openxmlformats.org/drawingml/2006/table">
            <a:tbl>
              <a:tblPr>
                <a:noFill/>
              </a:tblPr>
              <a:tblGrid>
                <a:gridCol w="1460634">
                  <a:extLst>
                    <a:ext uri="{9D8B030D-6E8A-4147-A177-3AD203B41FA5}">
                      <a16:colId xmlns:a16="http://schemas.microsoft.com/office/drawing/2014/main" val="20000"/>
                    </a:ext>
                  </a:extLst>
                </a:gridCol>
                <a:gridCol w="1460634">
                  <a:extLst>
                    <a:ext uri="{9D8B030D-6E8A-4147-A177-3AD203B41FA5}">
                      <a16:colId xmlns:a16="http://schemas.microsoft.com/office/drawing/2014/main" val="20001"/>
                    </a:ext>
                  </a:extLst>
                </a:gridCol>
                <a:gridCol w="1460634">
                  <a:extLst>
                    <a:ext uri="{9D8B030D-6E8A-4147-A177-3AD203B41FA5}">
                      <a16:colId xmlns:a16="http://schemas.microsoft.com/office/drawing/2014/main" val="20002"/>
                    </a:ext>
                  </a:extLst>
                </a:gridCol>
                <a:gridCol w="1460634">
                  <a:extLst>
                    <a:ext uri="{9D8B030D-6E8A-4147-A177-3AD203B41FA5}">
                      <a16:colId xmlns:a16="http://schemas.microsoft.com/office/drawing/2014/main" val="20003"/>
                    </a:ext>
                  </a:extLst>
                </a:gridCol>
                <a:gridCol w="1460634">
                  <a:extLst>
                    <a:ext uri="{9D8B030D-6E8A-4147-A177-3AD203B41FA5}">
                      <a16:colId xmlns:a16="http://schemas.microsoft.com/office/drawing/2014/main" val="20004"/>
                    </a:ext>
                  </a:extLst>
                </a:gridCol>
              </a:tblGrid>
              <a:tr h="401393">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A01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AO2</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AO3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Weighting</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8043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Unit 1</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8%   [20%]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8%. [20%]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 [7.5%]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15% [37.5% at AS]</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804375">
                <a:tc>
                  <a:txBody>
                    <a:bodyPr/>
                    <a:lstStyle/>
                    <a:p>
                      <a:pPr marL="0" marR="0" lvl="0" indent="0" algn="l" rtl="0">
                        <a:lnSpc>
                          <a:spcPct val="115000"/>
                        </a:lnSpc>
                        <a:spcBef>
                          <a:spcPts val="0"/>
                        </a:spcBef>
                        <a:spcAft>
                          <a:spcPts val="0"/>
                        </a:spcAft>
                        <a:buClr>
                          <a:srgbClr val="000000"/>
                        </a:buClr>
                        <a:buSzPts val="1400"/>
                        <a:buFont typeface="Arial"/>
                        <a:buNone/>
                      </a:pPr>
                      <a:r>
                        <a:rPr lang="en-GB" sz="1400" b="1" dirty="0"/>
                        <a:t>AS Unit 2</a:t>
                      </a:r>
                      <a:endParaRPr sz="1400" b="1"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dirty="0"/>
                        <a:t>13% [33%]</a:t>
                      </a:r>
                      <a:endParaRPr sz="1400" dirty="0"/>
                    </a:p>
                    <a:p>
                      <a:pPr marL="0" marR="0" lvl="0" indent="0" algn="l" rtl="0">
                        <a:lnSpc>
                          <a:spcPct val="115000"/>
                        </a:lnSpc>
                        <a:spcBef>
                          <a:spcPts val="1200"/>
                        </a:spcBef>
                        <a:spcAft>
                          <a:spcPts val="0"/>
                        </a:spcAft>
                        <a:buClr>
                          <a:srgbClr val="000000"/>
                        </a:buClr>
                        <a:buSzPts val="1400"/>
                        <a:buFont typeface="Arial"/>
                        <a:buNone/>
                      </a:pPr>
                      <a:endParaRPr sz="1400"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dirty="0"/>
                        <a:t>7% [17%]</a:t>
                      </a:r>
                      <a:endParaRPr sz="1400" dirty="0"/>
                    </a:p>
                    <a:p>
                      <a:pPr marL="0" marR="0" lvl="0" indent="0" algn="l" rtl="0">
                        <a:lnSpc>
                          <a:spcPct val="115000"/>
                        </a:lnSpc>
                        <a:spcBef>
                          <a:spcPts val="1200"/>
                        </a:spcBef>
                        <a:spcAft>
                          <a:spcPts val="0"/>
                        </a:spcAft>
                        <a:buClr>
                          <a:srgbClr val="000000"/>
                        </a:buClr>
                        <a:buSzPts val="1400"/>
                        <a:buFont typeface="Arial"/>
                        <a:buNone/>
                      </a:pPr>
                      <a:endParaRPr sz="1400"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dirty="0"/>
                        <a:t>5% [12.5%]</a:t>
                      </a:r>
                      <a:endParaRPr sz="1400" dirty="0"/>
                    </a:p>
                    <a:p>
                      <a:pPr marL="0" marR="0" lvl="0" indent="0" algn="l" rtl="0">
                        <a:lnSpc>
                          <a:spcPct val="115000"/>
                        </a:lnSpc>
                        <a:spcBef>
                          <a:spcPts val="1200"/>
                        </a:spcBef>
                        <a:spcAft>
                          <a:spcPts val="0"/>
                        </a:spcAft>
                        <a:buClr>
                          <a:srgbClr val="000000"/>
                        </a:buClr>
                        <a:buSzPts val="1400"/>
                        <a:buFont typeface="Arial"/>
                        <a:buNone/>
                      </a:pPr>
                      <a:endParaRPr sz="1400"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dirty="0"/>
                        <a:t>25% [62.5% at AS]</a:t>
                      </a:r>
                      <a:endParaRPr sz="1400" dirty="0"/>
                    </a:p>
                    <a:p>
                      <a:pPr marL="0" marR="0" lvl="0" indent="0" algn="l" rtl="0">
                        <a:lnSpc>
                          <a:spcPct val="115000"/>
                        </a:lnSpc>
                        <a:spcBef>
                          <a:spcPts val="1200"/>
                        </a:spcBef>
                        <a:spcAft>
                          <a:spcPts val="0"/>
                        </a:spcAft>
                        <a:buClr>
                          <a:srgbClr val="000000"/>
                        </a:buClr>
                        <a:buSzPts val="1400"/>
                        <a:buFont typeface="Arial"/>
                        <a:buNone/>
                      </a:pPr>
                      <a:endParaRPr sz="1400"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2"/>
                  </a:ext>
                </a:extLst>
              </a:tr>
              <a:tr h="8043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3</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11%</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9%</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25%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04375">
                <a:tc>
                  <a:txBody>
                    <a:bodyPr/>
                    <a:lstStyle/>
                    <a:p>
                      <a:pPr marL="0" marR="0" lvl="0" indent="0" algn="l" rtl="0">
                        <a:lnSpc>
                          <a:spcPct val="115000"/>
                        </a:lnSpc>
                        <a:spcBef>
                          <a:spcPts val="0"/>
                        </a:spcBef>
                        <a:spcAft>
                          <a:spcPts val="0"/>
                        </a:spcAft>
                        <a:buClr>
                          <a:srgbClr val="000000"/>
                        </a:buClr>
                        <a:buSzPts val="1400"/>
                        <a:buFont typeface="Arial"/>
                        <a:buNone/>
                      </a:pPr>
                      <a:r>
                        <a:rPr lang="en-GB" sz="1400" b="1" u="none" strike="noStrike" cap="none" dirty="0"/>
                        <a:t>A2 Unit 4</a:t>
                      </a:r>
                      <a:endParaRPr sz="1400" b="1"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12%</a:t>
                      </a:r>
                      <a:endParaRPr sz="1400" u="none" strike="noStrike" cap="none" dirty="0"/>
                    </a:p>
                    <a:p>
                      <a:pPr marL="0" marR="0" lvl="0" indent="0" algn="l" rtl="0">
                        <a:lnSpc>
                          <a:spcPct val="115000"/>
                        </a:lnSpc>
                        <a:spcBef>
                          <a:spcPts val="1200"/>
                        </a:spcBef>
                        <a:spcAft>
                          <a:spcPts val="0"/>
                        </a:spcAft>
                        <a:buClr>
                          <a:srgbClr val="000000"/>
                        </a:buClr>
                        <a:buSzPts val="1400"/>
                        <a:buFont typeface="Arial"/>
                        <a:buNone/>
                      </a:pPr>
                      <a:r>
                        <a:rPr lang="en-GB" sz="1400" u="none" strike="noStrike" cap="none" dirty="0"/>
                        <a:t> </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-13%</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10%</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GB" sz="1400" u="none" strike="noStrike" cap="none" dirty="0"/>
                        <a:t>35%</a:t>
                      </a:r>
                      <a:endParaRPr sz="1400" u="none" strike="noStrike" cap="none" dirty="0"/>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19807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1325910"/>
            <a:ext cx="8568952" cy="5447645"/>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Assessment Purpose</a:t>
            </a:r>
          </a:p>
          <a:p>
            <a:r>
              <a:rPr lang="en-GB" b="1" dirty="0">
                <a:latin typeface="Arial" panose="020B0604020202020204" pitchFamily="34" charset="0"/>
                <a:cs typeface="Arial" panose="020B0604020202020204" pitchFamily="34" charset="0"/>
              </a:rPr>
              <a:t>Unit 1: Acquiring Culture </a:t>
            </a:r>
          </a:p>
          <a:p>
            <a:r>
              <a:rPr lang="en-GB" dirty="0">
                <a:latin typeface="Arial" panose="020B0604020202020204" pitchFamily="34" charset="0"/>
                <a:cs typeface="Arial" panose="020B0604020202020204" pitchFamily="34" charset="0"/>
              </a:rPr>
              <a:t>Written examination: I hour 15 minutes</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15% of A level qualification (37.5% of AS qualification) </a:t>
            </a:r>
            <a:endParaRPr lang="en-GB" sz="24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This unit focuses on the theme of socialisation, identity and culture and is divided into two sections. </a:t>
            </a:r>
          </a:p>
          <a:p>
            <a:r>
              <a:rPr lang="en-GB" b="1" dirty="0">
                <a:latin typeface="Arial" panose="020B0604020202020204" pitchFamily="34" charset="0"/>
                <a:cs typeface="Arial" panose="020B0604020202020204" pitchFamily="34" charset="0"/>
              </a:rPr>
              <a:t>Section A </a:t>
            </a:r>
            <a:r>
              <a:rPr lang="en-GB" dirty="0">
                <a:latin typeface="Arial" panose="020B0604020202020204" pitchFamily="34" charset="0"/>
                <a:cs typeface="Arial" panose="020B0604020202020204" pitchFamily="34" charset="0"/>
              </a:rPr>
              <a:t>of the unit is compulsory and focuses on the key concepts and processes of cultural transmission, including socialisation and the acquisition of identity. </a:t>
            </a:r>
            <a:endParaRPr lang="en-GB" sz="24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Learners will be expected to develop a depth of knowledge and understanding of the subject content and an ability to analyse and apply this knowledge with reference to Welsh examples where applicable. </a:t>
            </a:r>
          </a:p>
          <a:p>
            <a:r>
              <a:rPr lang="en-GB" b="1" dirty="0">
                <a:latin typeface="Arial" panose="020B0604020202020204" pitchFamily="34" charset="0"/>
                <a:cs typeface="Arial" panose="020B0604020202020204" pitchFamily="34" charset="0"/>
              </a:rPr>
              <a:t>Section B </a:t>
            </a:r>
            <a:r>
              <a:rPr lang="en-GB" dirty="0">
                <a:latin typeface="Arial" panose="020B0604020202020204" pitchFamily="34" charset="0"/>
                <a:cs typeface="Arial" panose="020B0604020202020204" pitchFamily="34" charset="0"/>
              </a:rPr>
              <a:t>develops understanding of the key concepts and processes of socialisation and culture through detailed study of one of two options: </a:t>
            </a:r>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families and households </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youth cultures. </a:t>
            </a:r>
          </a:p>
          <a:p>
            <a:r>
              <a:rPr lang="en-GB" dirty="0">
                <a:latin typeface="Arial" panose="020B0604020202020204" pitchFamily="34" charset="0"/>
                <a:cs typeface="Arial" panose="020B0604020202020204" pitchFamily="34" charset="0"/>
              </a:rPr>
              <a:t>Learners will be expected to develop a depth of knowledge and understanding of the subject content and an ability to analyse, apply and evaluate sociological theories and evidence. </a:t>
            </a:r>
            <a:endParaRPr lang="en-GB" sz="2000" dirty="0"/>
          </a:p>
        </p:txBody>
      </p:sp>
    </p:spTree>
    <p:extLst>
      <p:ext uri="{BB962C8B-B14F-4D97-AF65-F5344CB8AC3E}">
        <p14:creationId xmlns:p14="http://schemas.microsoft.com/office/powerpoint/2010/main" val="4184239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2AF7AD-E6F9-4927-B4C5-0758E415D70F}"/>
              </a:ext>
            </a:extLst>
          </p:cNvPr>
          <p:cNvSpPr txBox="1">
            <a:spLocks/>
          </p:cNvSpPr>
          <p:nvPr/>
        </p:nvSpPr>
        <p:spPr>
          <a:xfrm>
            <a:off x="1109663" y="257418"/>
            <a:ext cx="7577137" cy="90805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bg1"/>
                </a:solidFill>
                <a:latin typeface="Arial" panose="020B0604020202020204" pitchFamily="34" charset="0"/>
                <a:cs typeface="Arial" panose="020B0604020202020204" pitchFamily="34" charset="0"/>
              </a:rPr>
              <a:t>Assessing evidence</a:t>
            </a:r>
          </a:p>
        </p:txBody>
      </p:sp>
      <p:sp>
        <p:nvSpPr>
          <p:cNvPr id="6" name="TextBox 5">
            <a:extLst>
              <a:ext uri="{FF2B5EF4-FFF2-40B4-BE49-F238E27FC236}">
                <a16:creationId xmlns:a16="http://schemas.microsoft.com/office/drawing/2014/main" id="{8FE6E631-33AE-4BF8-9811-2508E556599F}"/>
              </a:ext>
            </a:extLst>
          </p:cNvPr>
          <p:cNvSpPr txBox="1"/>
          <p:nvPr/>
        </p:nvSpPr>
        <p:spPr>
          <a:xfrm>
            <a:off x="287524" y="1240185"/>
            <a:ext cx="8568952" cy="5613653"/>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Mark Bands</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It is worth looking at the set structure of the mark scheme grids examiners use as a way of approaching the marking of student responses.   These mark scheme bandings will give an idea of what is expected in the response.  The indicative content of answers will change in relation to the question being asked.  However, key characteristics remain constant and these are useful to consider before you mark any responses.</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The first thing to note is that there are usually 3 or 4 mark bands. Each band contains descriptors that describe the features of the response.</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Our examiners often use these in the first instance to decide which band the candidate’s answer fits into.  Once the band has been decided the examiner will look at how many of the features of the assessment objective are present in the candidate's answer.  For example, using the AO1 grid on the screen the examiner will look at detail and accuracy of the response.</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A best fit approach to marking is suggested.  Therefore, if the candidate’s response fulfils most of the band but is missing an important aspect, the candidate can receive the top band but will be placed at the bottom of it. There is a range within each band allowing for examiners to judge whether a script is solidly within the band, just within the band or nudging the top of the band.</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Key descriptors that relate to </a:t>
            </a:r>
            <a:r>
              <a:rPr lang="en-GB" sz="1400" dirty="0">
                <a:solidFill>
                  <a:srgbClr val="008F00"/>
                </a:solidFill>
                <a:latin typeface="Arial" panose="020B0604020202020204" pitchFamily="34" charset="0"/>
                <a:ea typeface="Calibri"/>
                <a:cs typeface="Arial" panose="020B0604020202020204" pitchFamily="34" charset="0"/>
                <a:sym typeface="Calibri"/>
              </a:rPr>
              <a:t>AO1</a:t>
            </a:r>
            <a:r>
              <a:rPr lang="en-GB" sz="1400" dirty="0">
                <a:solidFill>
                  <a:schemeClr val="dk1"/>
                </a:solidFill>
                <a:latin typeface="Arial" panose="020B0604020202020204" pitchFamily="34" charset="0"/>
                <a:ea typeface="Calibri"/>
                <a:cs typeface="Arial" panose="020B0604020202020204" pitchFamily="34" charset="0"/>
                <a:sym typeface="Calibri"/>
              </a:rPr>
              <a:t>, </a:t>
            </a:r>
            <a:r>
              <a:rPr lang="en-GB" sz="1400" dirty="0">
                <a:solidFill>
                  <a:srgbClr val="0432FF"/>
                </a:solidFill>
                <a:latin typeface="Arial" panose="020B0604020202020204" pitchFamily="34" charset="0"/>
                <a:ea typeface="Calibri"/>
                <a:cs typeface="Arial" panose="020B0604020202020204" pitchFamily="34" charset="0"/>
                <a:sym typeface="Calibri"/>
              </a:rPr>
              <a:t>AO2</a:t>
            </a:r>
            <a:r>
              <a:rPr lang="en-GB" sz="1400" dirty="0">
                <a:solidFill>
                  <a:schemeClr val="dk1"/>
                </a:solidFill>
                <a:latin typeface="Arial" panose="020B0604020202020204" pitchFamily="34" charset="0"/>
                <a:ea typeface="Calibri"/>
                <a:cs typeface="Arial" panose="020B0604020202020204" pitchFamily="34" charset="0"/>
                <a:sym typeface="Calibri"/>
              </a:rPr>
              <a:t> and </a:t>
            </a:r>
            <a:r>
              <a:rPr lang="en-GB" sz="1400" dirty="0">
                <a:solidFill>
                  <a:srgbClr val="FF0000"/>
                </a:solidFill>
                <a:latin typeface="Arial" panose="020B0604020202020204" pitchFamily="34" charset="0"/>
                <a:ea typeface="Calibri"/>
                <a:cs typeface="Arial" panose="020B0604020202020204" pitchFamily="34" charset="0"/>
                <a:sym typeface="Calibri"/>
              </a:rPr>
              <a:t>AO3</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Band 4 =DETAILED </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Band 3 = SOME</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Band 2= BASIC</a:t>
            </a:r>
          </a:p>
          <a:p>
            <a:pPr marL="457200" lvl="0" indent="-323850" algn="just">
              <a:lnSpc>
                <a:spcPct val="120000"/>
              </a:lnSpc>
              <a:buClr>
                <a:schemeClr val="dk1"/>
              </a:buClr>
              <a:buSzPts val="1500"/>
              <a:buFont typeface="Calibri"/>
              <a:buChar char="●"/>
            </a:pPr>
            <a:r>
              <a:rPr lang="en-GB" sz="1400" dirty="0">
                <a:solidFill>
                  <a:schemeClr val="dk1"/>
                </a:solidFill>
                <a:latin typeface="Arial" panose="020B0604020202020204" pitchFamily="34" charset="0"/>
                <a:ea typeface="Calibri"/>
                <a:cs typeface="Arial" panose="020B0604020202020204" pitchFamily="34" charset="0"/>
                <a:sym typeface="Calibri"/>
              </a:rPr>
              <a:t>Band 1 =LIMITED</a:t>
            </a:r>
            <a:endParaRPr lang="en-GB" sz="2000" dirty="0"/>
          </a:p>
        </p:txBody>
      </p:sp>
    </p:spTree>
    <p:extLst>
      <p:ext uri="{BB962C8B-B14F-4D97-AF65-F5344CB8AC3E}">
        <p14:creationId xmlns:p14="http://schemas.microsoft.com/office/powerpoint/2010/main" val="238593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F009B09-F1DD-7145-A22F-3EC05E269401}"/>
              </a:ext>
            </a:extLst>
          </p:cNvPr>
          <p:cNvGraphicFramePr>
            <a:graphicFrameLocks noGrp="1"/>
          </p:cNvGraphicFramePr>
          <p:nvPr>
            <p:extLst>
              <p:ext uri="{D42A27DB-BD31-4B8C-83A1-F6EECF244321}">
                <p14:modId xmlns:p14="http://schemas.microsoft.com/office/powerpoint/2010/main" val="73770512"/>
              </p:ext>
            </p:extLst>
          </p:nvPr>
        </p:nvGraphicFramePr>
        <p:xfrm>
          <a:off x="361757" y="1321795"/>
          <a:ext cx="8566343" cy="5320305"/>
        </p:xfrm>
        <a:graphic>
          <a:graphicData uri="http://schemas.openxmlformats.org/drawingml/2006/table">
            <a:tbl>
              <a:tblPr firstRow="1" firstCol="1" bandRow="1">
                <a:tableStyleId>{5C22544A-7EE6-4342-B048-85BDC9FD1C3A}</a:tableStyleId>
              </a:tblPr>
              <a:tblGrid>
                <a:gridCol w="501506">
                  <a:extLst>
                    <a:ext uri="{9D8B030D-6E8A-4147-A177-3AD203B41FA5}">
                      <a16:colId xmlns:a16="http://schemas.microsoft.com/office/drawing/2014/main" val="1819552999"/>
                    </a:ext>
                  </a:extLst>
                </a:gridCol>
                <a:gridCol w="2687808">
                  <a:extLst>
                    <a:ext uri="{9D8B030D-6E8A-4147-A177-3AD203B41FA5}">
                      <a16:colId xmlns:a16="http://schemas.microsoft.com/office/drawing/2014/main" val="288226953"/>
                    </a:ext>
                  </a:extLst>
                </a:gridCol>
                <a:gridCol w="2821636">
                  <a:extLst>
                    <a:ext uri="{9D8B030D-6E8A-4147-A177-3AD203B41FA5}">
                      <a16:colId xmlns:a16="http://schemas.microsoft.com/office/drawing/2014/main" val="1614378499"/>
                    </a:ext>
                  </a:extLst>
                </a:gridCol>
                <a:gridCol w="2555393">
                  <a:extLst>
                    <a:ext uri="{9D8B030D-6E8A-4147-A177-3AD203B41FA5}">
                      <a16:colId xmlns:a16="http://schemas.microsoft.com/office/drawing/2014/main" val="929473243"/>
                    </a:ext>
                  </a:extLst>
                </a:gridCol>
              </a:tblGrid>
              <a:tr h="805367">
                <a:tc>
                  <a:txBody>
                    <a:bodyPr/>
                    <a:lstStyle/>
                    <a:p>
                      <a:pPr>
                        <a:spcAft>
                          <a:spcPts val="0"/>
                        </a:spcAft>
                      </a:pPr>
                      <a:r>
                        <a:rPr lang="en-GB" sz="1200" dirty="0">
                          <a:effectLst/>
                        </a:rPr>
                        <a:t>Band</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gn="ctr"/>
                      <a:r>
                        <a:rPr lang="en-GB" sz="1400" b="1" kern="1200" dirty="0">
                          <a:solidFill>
                            <a:schemeClr val="lt1"/>
                          </a:solidFill>
                          <a:effectLst/>
                          <a:highlight>
                            <a:srgbClr val="00FF00"/>
                          </a:highlight>
                          <a:latin typeface="+mn-lt"/>
                          <a:ea typeface="+mn-ea"/>
                          <a:cs typeface="+mn-cs"/>
                        </a:rPr>
                        <a:t>AO1</a:t>
                      </a:r>
                    </a:p>
                    <a:p>
                      <a:pPr algn="ctr"/>
                      <a:r>
                        <a:rPr lang="en-GB" sz="1400" b="1" i="1" kern="1200" dirty="0">
                          <a:solidFill>
                            <a:schemeClr val="lt1"/>
                          </a:solidFill>
                          <a:effectLst/>
                          <a:highlight>
                            <a:srgbClr val="00FF00"/>
                          </a:highlight>
                          <a:latin typeface="+mn-lt"/>
                          <a:ea typeface="+mn-ea"/>
                          <a:cs typeface="+mn-cs"/>
                        </a:rPr>
                        <a:t>Accurate and relevant  knowledge and understanding</a:t>
                      </a:r>
                      <a:endParaRPr lang="en-GB" sz="1400" dirty="0">
                        <a:solidFill>
                          <a:schemeClr val="bg1"/>
                        </a:solidFill>
                        <a:effectLst/>
                        <a:highlight>
                          <a:srgbClr val="00FF00"/>
                        </a:highligh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solidFill>
                      <a:schemeClr val="bg1"/>
                    </a:solidFill>
                  </a:tcPr>
                </a:tc>
                <a:tc>
                  <a:txBody>
                    <a:bodyPr/>
                    <a:lstStyle/>
                    <a:p>
                      <a:pPr algn="ctr"/>
                      <a:r>
                        <a:rPr lang="en-GB" sz="1400" b="1" kern="1200" dirty="0">
                          <a:solidFill>
                            <a:schemeClr val="lt1"/>
                          </a:solidFill>
                          <a:effectLst/>
                          <a:highlight>
                            <a:srgbClr val="0000FF"/>
                          </a:highlight>
                          <a:latin typeface="+mn-lt"/>
                          <a:ea typeface="+mn-ea"/>
                          <a:cs typeface="+mn-cs"/>
                        </a:rPr>
                        <a:t>AO2</a:t>
                      </a:r>
                    </a:p>
                    <a:p>
                      <a:pPr algn="ctr"/>
                      <a:r>
                        <a:rPr lang="en-GB" sz="1400" b="1" i="1" kern="1200" dirty="0">
                          <a:solidFill>
                            <a:schemeClr val="lt1"/>
                          </a:solidFill>
                          <a:effectLst/>
                          <a:highlight>
                            <a:srgbClr val="0000FF"/>
                          </a:highlight>
                          <a:latin typeface="+mn-lt"/>
                          <a:ea typeface="+mn-ea"/>
                          <a:cs typeface="+mn-cs"/>
                        </a:rPr>
                        <a:t>Explaining and applying knowledge to the question </a:t>
                      </a:r>
                      <a:endParaRPr lang="en-GB" sz="1400" dirty="0">
                        <a:solidFill>
                          <a:schemeClr val="bg1"/>
                        </a:solidFill>
                        <a:effectLst/>
                        <a:highlight>
                          <a:srgbClr val="0000FF"/>
                        </a:highlight>
                      </a:endParaRPr>
                    </a:p>
                  </a:txBody>
                  <a:tcPr marL="35817" marR="35817" marT="0" marB="0">
                    <a:solidFill>
                      <a:schemeClr val="bg1"/>
                    </a:solidFill>
                  </a:tcPr>
                </a:tc>
                <a:tc>
                  <a:txBody>
                    <a:bodyPr/>
                    <a:lstStyle/>
                    <a:p>
                      <a:pPr algn="ctr"/>
                      <a:r>
                        <a:rPr lang="en-GB" sz="1400" b="1" kern="1200" dirty="0">
                          <a:solidFill>
                            <a:schemeClr val="lt1"/>
                          </a:solidFill>
                          <a:effectLst/>
                          <a:highlight>
                            <a:srgbClr val="FF0000"/>
                          </a:highlight>
                          <a:latin typeface="+mn-lt"/>
                          <a:ea typeface="+mn-ea"/>
                          <a:cs typeface="+mn-cs"/>
                        </a:rPr>
                        <a:t>AO3</a:t>
                      </a:r>
                    </a:p>
                    <a:p>
                      <a:pPr algn="ctr"/>
                      <a:r>
                        <a:rPr lang="en-GB" sz="1400" b="1" i="1" kern="1200" dirty="0">
                          <a:solidFill>
                            <a:schemeClr val="lt1"/>
                          </a:solidFill>
                          <a:effectLst/>
                          <a:highlight>
                            <a:srgbClr val="FF0000"/>
                          </a:highlight>
                          <a:latin typeface="+mn-lt"/>
                          <a:ea typeface="+mn-ea"/>
                          <a:cs typeface="+mn-cs"/>
                        </a:rPr>
                        <a:t>Making judgements on the ideas and concepts</a:t>
                      </a:r>
                      <a:endParaRPr lang="en-GB" sz="1400" dirty="0">
                        <a:solidFill>
                          <a:schemeClr val="bg1"/>
                        </a:solidFill>
                        <a:effectLst/>
                        <a:highlight>
                          <a:srgbClr val="FF0000"/>
                        </a:highligh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solidFill>
                      <a:schemeClr val="bg1"/>
                    </a:solidFill>
                  </a:tcPr>
                </a:tc>
                <a:extLst>
                  <a:ext uri="{0D108BD9-81ED-4DB2-BD59-A6C34878D82A}">
                    <a16:rowId xmlns:a16="http://schemas.microsoft.com/office/drawing/2014/main" val="4005802923"/>
                  </a:ext>
                </a:extLst>
              </a:tr>
              <a:tr h="994833">
                <a:tc>
                  <a:txBody>
                    <a:bodyPr/>
                    <a:lstStyle/>
                    <a:p>
                      <a:pPr>
                        <a:spcAft>
                          <a:spcPts val="0"/>
                        </a:spcAft>
                      </a:pPr>
                      <a:r>
                        <a:rPr lang="en-GB" sz="1800" dirty="0">
                          <a:effectLst/>
                        </a:rPr>
                        <a:t>4</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 </a:t>
                      </a:r>
                      <a:r>
                        <a:rPr lang="en-GB" sz="1200" dirty="0">
                          <a:effectLst/>
                          <a:highlight>
                            <a:srgbClr val="FFFF00"/>
                          </a:highlight>
                        </a:rPr>
                        <a:t>detailed</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Answers will explain the sociological theories/ concepts/evidence in </a:t>
                      </a:r>
                      <a:r>
                        <a:rPr lang="en-GB" sz="1200" dirty="0">
                          <a:effectLst/>
                          <a:highlight>
                            <a:srgbClr val="FFFF00"/>
                          </a:highlight>
                        </a:rPr>
                        <a:t>detail </a:t>
                      </a:r>
                      <a:r>
                        <a:rPr lang="en-GB" sz="1200" dirty="0">
                          <a:effectLst/>
                        </a:rPr>
                        <a:t>and these are clearly applied to the question</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well organised and logical arguments. Judgements and conclusions will show </a:t>
                      </a:r>
                      <a:r>
                        <a:rPr lang="en-GB" sz="1200" dirty="0">
                          <a:effectLst/>
                          <a:highlight>
                            <a:srgbClr val="FFFF00"/>
                          </a:highlight>
                        </a:rPr>
                        <a:t>detailed</a:t>
                      </a:r>
                      <a:r>
                        <a:rPr lang="en-GB" sz="1200" dirty="0">
                          <a:effectLst/>
                        </a:rPr>
                        <a:t> evaluation of the relevant theories/ concepts/evidence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2138277606"/>
                  </a:ext>
                </a:extLst>
              </a:tr>
              <a:tr h="792088">
                <a:tc>
                  <a:txBody>
                    <a:bodyPr/>
                    <a:lstStyle/>
                    <a:p>
                      <a:pPr>
                        <a:spcAft>
                          <a:spcPts val="0"/>
                        </a:spcAft>
                      </a:pPr>
                      <a:r>
                        <a:rPr lang="en-GB" sz="1800" dirty="0">
                          <a:effectLst/>
                        </a:rPr>
                        <a:t>3</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som</a:t>
                      </a:r>
                      <a:r>
                        <a:rPr lang="en-GB" sz="1200" dirty="0">
                          <a:effectLst/>
                        </a:rPr>
                        <a:t>e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Answers will explain </a:t>
                      </a:r>
                      <a:r>
                        <a:rPr lang="en-GB" sz="1200" dirty="0">
                          <a:effectLst/>
                          <a:highlight>
                            <a:srgbClr val="FFFF00"/>
                          </a:highlight>
                        </a:rPr>
                        <a:t>some</a:t>
                      </a:r>
                      <a:r>
                        <a:rPr lang="en-GB" sz="1200" dirty="0">
                          <a:effectLst/>
                        </a:rPr>
                        <a:t> sociological theories/ concepts/evidence in detail and some are clearly applied to the question.</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a:t>
                      </a:r>
                      <a:r>
                        <a:rPr lang="en-GB" sz="1200" dirty="0">
                          <a:effectLst/>
                          <a:highlight>
                            <a:srgbClr val="FFFF00"/>
                          </a:highlight>
                        </a:rPr>
                        <a:t>some</a:t>
                      </a:r>
                      <a:r>
                        <a:rPr lang="en-GB" sz="1200" dirty="0">
                          <a:effectLst/>
                        </a:rPr>
                        <a:t> well organised and logical arguments. Judgements and conclusions will show some evaluation of the relevant theories/ concepts/evidence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1563666120"/>
                  </a:ext>
                </a:extLst>
              </a:tr>
              <a:tr h="789408">
                <a:tc>
                  <a:txBody>
                    <a:bodyPr/>
                    <a:lstStyle/>
                    <a:p>
                      <a:pPr>
                        <a:spcAft>
                          <a:spcPts val="0"/>
                        </a:spcAft>
                      </a:pPr>
                      <a:r>
                        <a:rPr lang="en-GB" sz="1800" dirty="0">
                          <a:effectLst/>
                        </a:rPr>
                        <a:t>2</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basic</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show a </a:t>
                      </a:r>
                      <a:r>
                        <a:rPr lang="en-GB" sz="1200" dirty="0">
                          <a:effectLst/>
                          <a:highlight>
                            <a:srgbClr val="FFFF00"/>
                          </a:highlight>
                        </a:rPr>
                        <a:t>basic </a:t>
                      </a:r>
                      <a:r>
                        <a:rPr lang="en-GB" sz="1200" dirty="0">
                          <a:effectLst/>
                        </a:rPr>
                        <a:t>ability to select and interpret appropriate sociological theories/concepts/ evidence  and apply it to the question.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include </a:t>
                      </a:r>
                      <a:r>
                        <a:rPr lang="en-GB" sz="1200" dirty="0">
                          <a:effectLst/>
                          <a:highlight>
                            <a:srgbClr val="FFFF00"/>
                          </a:highlight>
                        </a:rPr>
                        <a:t>basic</a:t>
                      </a:r>
                      <a:r>
                        <a:rPr lang="en-GB" sz="1200" dirty="0">
                          <a:effectLst/>
                        </a:rPr>
                        <a:t> arguments. Judgements and conclusions will show basic evaluation of the theories/concepts/ evidence.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1140006696"/>
                  </a:ext>
                </a:extLst>
              </a:tr>
              <a:tr h="930744">
                <a:tc>
                  <a:txBody>
                    <a:bodyPr/>
                    <a:lstStyle/>
                    <a:p>
                      <a:pPr>
                        <a:spcAft>
                          <a:spcPts val="0"/>
                        </a:spcAft>
                      </a:pPr>
                      <a:r>
                        <a:rPr lang="en-GB" sz="1800" dirty="0">
                          <a:effectLst/>
                        </a:rPr>
                        <a:t>1</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Answers will show </a:t>
                      </a:r>
                      <a:r>
                        <a:rPr lang="en-GB" sz="1200" dirty="0">
                          <a:effectLst/>
                          <a:highlight>
                            <a:srgbClr val="FFFF00"/>
                          </a:highlight>
                        </a:rPr>
                        <a:t>limited</a:t>
                      </a:r>
                      <a:r>
                        <a:rPr lang="en-GB" sz="1200" dirty="0">
                          <a:effectLst/>
                        </a:rPr>
                        <a:t> knowledge and understanding of sociological theories and/or  concepts and/or evidence relevant to the question. </a:t>
                      </a:r>
                    </a:p>
                    <a:p>
                      <a:pPr>
                        <a:spcAft>
                          <a:spcPts val="0"/>
                        </a:spcAft>
                      </a:pPr>
                      <a:r>
                        <a:rPr lang="en-GB" sz="1200" dirty="0">
                          <a:effectLst/>
                        </a:rPr>
                        <a:t> </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will show a </a:t>
                      </a:r>
                      <a:r>
                        <a:rPr lang="en-GB" sz="1200" dirty="0">
                          <a:effectLst/>
                          <a:highlight>
                            <a:srgbClr val="FFFF00"/>
                          </a:highlight>
                        </a:rPr>
                        <a:t>limited</a:t>
                      </a:r>
                      <a:r>
                        <a:rPr lang="en-GB" sz="1200" dirty="0">
                          <a:effectLst/>
                        </a:rPr>
                        <a:t> ability to select and interpret appropriate sociological theories/concepts/ evidence  and apply it to the question.</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spcAft>
                          <a:spcPts val="0"/>
                        </a:spcAft>
                      </a:pPr>
                      <a:r>
                        <a:rPr lang="en-GB" sz="1200" dirty="0">
                          <a:effectLst/>
                        </a:rPr>
                        <a:t>Answers demonstrate </a:t>
                      </a:r>
                      <a:r>
                        <a:rPr lang="en-GB" sz="1200" dirty="0">
                          <a:effectLst/>
                          <a:highlight>
                            <a:srgbClr val="FFFF00"/>
                          </a:highlight>
                        </a:rPr>
                        <a:t>limited</a:t>
                      </a:r>
                      <a:r>
                        <a:rPr lang="en-GB" sz="1200" dirty="0">
                          <a:effectLst/>
                        </a:rPr>
                        <a:t> argument. Judgements and conclusions offered will show limited evaluation of the  theories/concepts/ evidence.</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1618867270"/>
                  </a:ext>
                </a:extLst>
              </a:tr>
              <a:tr h="418426">
                <a:tc>
                  <a:txBody>
                    <a:bodyPr/>
                    <a:lstStyle/>
                    <a:p>
                      <a:pPr>
                        <a:spcAft>
                          <a:spcPts val="0"/>
                        </a:spcAft>
                      </a:pPr>
                      <a:r>
                        <a:rPr lang="en-GB" sz="1800" dirty="0">
                          <a:effectLst/>
                        </a:rPr>
                        <a:t>0</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nchor="ctr"/>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tc>
                  <a:txBody>
                    <a:bodyPr/>
                    <a:lstStyle/>
                    <a:p>
                      <a:pPr>
                        <a:lnSpc>
                          <a:spcPct val="115000"/>
                        </a:lnSpc>
                        <a:spcAft>
                          <a:spcPts val="0"/>
                        </a:spcAft>
                      </a:pPr>
                      <a:r>
                        <a:rPr lang="en-GB" sz="1200" dirty="0">
                          <a:effectLst/>
                        </a:rPr>
                        <a:t>0 marks NRSP</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817" marR="35817" marT="0" marB="0"/>
                </a:tc>
                <a:extLst>
                  <a:ext uri="{0D108BD9-81ED-4DB2-BD59-A6C34878D82A}">
                    <a16:rowId xmlns:a16="http://schemas.microsoft.com/office/drawing/2014/main" val="1487734932"/>
                  </a:ext>
                </a:extLst>
              </a:tr>
            </a:tbl>
          </a:graphicData>
        </a:graphic>
      </p:graphicFrame>
    </p:spTree>
    <p:extLst>
      <p:ext uri="{BB962C8B-B14F-4D97-AF65-F5344CB8AC3E}">
        <p14:creationId xmlns:p14="http://schemas.microsoft.com/office/powerpoint/2010/main" val="1903510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FA871E6-DAD5-E246-BCA8-55DB114787A9}"/>
              </a:ext>
            </a:extLst>
          </p:cNvPr>
          <p:cNvGraphicFramePr>
            <a:graphicFrameLocks noGrp="1"/>
          </p:cNvGraphicFramePr>
          <p:nvPr>
            <p:extLst>
              <p:ext uri="{D42A27DB-BD31-4B8C-83A1-F6EECF244321}">
                <p14:modId xmlns:p14="http://schemas.microsoft.com/office/powerpoint/2010/main" val="1757506056"/>
              </p:ext>
            </p:extLst>
          </p:nvPr>
        </p:nvGraphicFramePr>
        <p:xfrm>
          <a:off x="649704" y="1756610"/>
          <a:ext cx="7882735" cy="4657604"/>
        </p:xfrm>
        <a:graphic>
          <a:graphicData uri="http://schemas.openxmlformats.org/drawingml/2006/table">
            <a:tbl>
              <a:tblPr firstRow="1" firstCol="1" lastRow="1" lastCol="1" bandRow="1" bandCol="1">
                <a:tableStyleId>{5C22544A-7EE6-4342-B048-85BDC9FD1C3A}</a:tableStyleId>
              </a:tblPr>
              <a:tblGrid>
                <a:gridCol w="501629">
                  <a:extLst>
                    <a:ext uri="{9D8B030D-6E8A-4147-A177-3AD203B41FA5}">
                      <a16:colId xmlns:a16="http://schemas.microsoft.com/office/drawing/2014/main" val="984236357"/>
                    </a:ext>
                  </a:extLst>
                </a:gridCol>
                <a:gridCol w="2456796">
                  <a:extLst>
                    <a:ext uri="{9D8B030D-6E8A-4147-A177-3AD203B41FA5}">
                      <a16:colId xmlns:a16="http://schemas.microsoft.com/office/drawing/2014/main" val="2818377848"/>
                    </a:ext>
                  </a:extLst>
                </a:gridCol>
                <a:gridCol w="2643675">
                  <a:extLst>
                    <a:ext uri="{9D8B030D-6E8A-4147-A177-3AD203B41FA5}">
                      <a16:colId xmlns:a16="http://schemas.microsoft.com/office/drawing/2014/main" val="4127252098"/>
                    </a:ext>
                  </a:extLst>
                </a:gridCol>
                <a:gridCol w="2280635">
                  <a:extLst>
                    <a:ext uri="{9D8B030D-6E8A-4147-A177-3AD203B41FA5}">
                      <a16:colId xmlns:a16="http://schemas.microsoft.com/office/drawing/2014/main" val="2737352654"/>
                    </a:ext>
                  </a:extLst>
                </a:gridCol>
              </a:tblGrid>
              <a:tr h="798263">
                <a:tc>
                  <a:txBody>
                    <a:bodyPr/>
                    <a:lstStyle/>
                    <a:p>
                      <a:pPr>
                        <a:lnSpc>
                          <a:spcPct val="115000"/>
                        </a:lnSpc>
                        <a:spcAft>
                          <a:spcPts val="0"/>
                        </a:spcAft>
                      </a:pPr>
                      <a:r>
                        <a:rPr lang="en-GB" sz="1100" dirty="0">
                          <a:effectLst/>
                        </a:rPr>
                        <a:t>Band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tc>
                <a:tc>
                  <a:txBody>
                    <a:bodyPr/>
                    <a:lstStyle/>
                    <a:p>
                      <a:pPr algn="ctr">
                        <a:lnSpc>
                          <a:spcPct val="115000"/>
                        </a:lnSpc>
                        <a:spcAft>
                          <a:spcPts val="0"/>
                        </a:spcAft>
                      </a:pPr>
                      <a:r>
                        <a:rPr lang="en-GB" sz="1100" dirty="0">
                          <a:effectLst/>
                          <a:highlight>
                            <a:srgbClr val="00FF00"/>
                          </a:highlight>
                        </a:rPr>
                        <a:t>AO1</a:t>
                      </a:r>
                      <a:endParaRPr lang="en-GB" sz="1100" dirty="0">
                        <a:effectLst/>
                      </a:endParaRPr>
                    </a:p>
                    <a:p>
                      <a:pPr algn="ctr">
                        <a:lnSpc>
                          <a:spcPct val="115000"/>
                        </a:lnSpc>
                        <a:spcAft>
                          <a:spcPts val="0"/>
                        </a:spcAft>
                      </a:pPr>
                      <a:r>
                        <a:rPr lang="en-GB" sz="1100" dirty="0">
                          <a:solidFill>
                            <a:schemeClr val="tx1"/>
                          </a:solidFill>
                          <a:effectLst/>
                        </a:rPr>
                        <a:t>Accurate and relevant  knowledge and understanding of theories/ideas/concepts</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solidFill>
                      <a:srgbClr val="00B050"/>
                    </a:solidFill>
                  </a:tcPr>
                </a:tc>
                <a:tc>
                  <a:txBody>
                    <a:bodyPr/>
                    <a:lstStyle/>
                    <a:p>
                      <a:pPr algn="ctr">
                        <a:lnSpc>
                          <a:spcPct val="115000"/>
                        </a:lnSpc>
                        <a:spcAft>
                          <a:spcPts val="0"/>
                        </a:spcAft>
                      </a:pPr>
                      <a:r>
                        <a:rPr lang="en-GB" sz="1100" dirty="0">
                          <a:effectLst/>
                          <a:highlight>
                            <a:srgbClr val="0000FF"/>
                          </a:highlight>
                        </a:rPr>
                        <a:t>AO2</a:t>
                      </a:r>
                      <a:endParaRPr lang="en-GB" sz="1100" dirty="0">
                        <a:effectLst/>
                      </a:endParaRPr>
                    </a:p>
                    <a:p>
                      <a:pPr algn="ctr">
                        <a:lnSpc>
                          <a:spcPct val="115000"/>
                        </a:lnSpc>
                        <a:spcAft>
                          <a:spcPts val="0"/>
                        </a:spcAft>
                      </a:pPr>
                      <a:r>
                        <a:rPr lang="en-GB" sz="1100" dirty="0">
                          <a:solidFill>
                            <a:schemeClr val="tx1"/>
                          </a:solidFill>
                          <a:effectLst/>
                        </a:rPr>
                        <a:t>Explaining and applying knowledge to the question, using evidence &amp; examples </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solidFill>
                      <a:schemeClr val="tx2">
                        <a:lumMod val="60000"/>
                        <a:lumOff val="40000"/>
                      </a:schemeClr>
                    </a:solidFill>
                  </a:tcPr>
                </a:tc>
                <a:tc>
                  <a:txBody>
                    <a:bodyPr/>
                    <a:lstStyle/>
                    <a:p>
                      <a:pPr algn="ctr">
                        <a:lnSpc>
                          <a:spcPct val="115000"/>
                        </a:lnSpc>
                        <a:spcAft>
                          <a:spcPts val="0"/>
                        </a:spcAft>
                      </a:pPr>
                      <a:r>
                        <a:rPr lang="en-GB" sz="1100" dirty="0">
                          <a:effectLst/>
                          <a:highlight>
                            <a:srgbClr val="FF0000"/>
                          </a:highlight>
                        </a:rPr>
                        <a:t>AO3</a:t>
                      </a:r>
                      <a:endParaRPr lang="en-GB" sz="1100" dirty="0">
                        <a:effectLst/>
                      </a:endParaRPr>
                    </a:p>
                    <a:p>
                      <a:pPr algn="ctr">
                        <a:lnSpc>
                          <a:spcPct val="115000"/>
                        </a:lnSpc>
                        <a:spcAft>
                          <a:spcPts val="0"/>
                        </a:spcAft>
                      </a:pPr>
                      <a:r>
                        <a:rPr lang="en-GB" sz="1100" dirty="0">
                          <a:solidFill>
                            <a:schemeClr val="tx1"/>
                          </a:solidFill>
                          <a:effectLst/>
                        </a:rPr>
                        <a:t>Making judgements on the theories, ideas and concepts</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solidFill>
                      <a:srgbClr val="FF0000"/>
                    </a:solidFill>
                  </a:tcPr>
                </a:tc>
                <a:extLst>
                  <a:ext uri="{0D108BD9-81ED-4DB2-BD59-A6C34878D82A}">
                    <a16:rowId xmlns:a16="http://schemas.microsoft.com/office/drawing/2014/main" val="2374340746"/>
                  </a:ext>
                </a:extLst>
              </a:tr>
              <a:tr h="1913226">
                <a:tc>
                  <a:txBody>
                    <a:bodyPr/>
                    <a:lstStyle/>
                    <a:p>
                      <a:pPr algn="ctr">
                        <a:lnSpc>
                          <a:spcPct val="115000"/>
                        </a:lnSpc>
                        <a:spcAft>
                          <a:spcPts val="0"/>
                        </a:spcAft>
                      </a:pPr>
                      <a:r>
                        <a:rPr lang="en-GB" sz="1100" dirty="0">
                          <a:effectLst/>
                        </a:rPr>
                        <a:t>4</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tc>
                <a:tc>
                  <a:txBody>
                    <a:bodyPr/>
                    <a:lstStyle/>
                    <a:p>
                      <a:pPr>
                        <a:lnSpc>
                          <a:spcPct val="115000"/>
                        </a:lnSpc>
                        <a:spcAft>
                          <a:spcPts val="0"/>
                        </a:spcAft>
                      </a:pPr>
                      <a:r>
                        <a:rPr lang="en-GB" sz="1100" b="1" dirty="0">
                          <a:effectLst/>
                        </a:rPr>
                        <a:t>12-14 marks</a:t>
                      </a:r>
                    </a:p>
                    <a:p>
                      <a:pPr>
                        <a:lnSpc>
                          <a:spcPct val="115000"/>
                        </a:lnSpc>
                        <a:spcAft>
                          <a:spcPts val="0"/>
                        </a:spcAft>
                      </a:pPr>
                      <a:r>
                        <a:rPr lang="en-GB" sz="1100" b="1" dirty="0">
                          <a:effectLst/>
                        </a:rPr>
                        <a:t>Answers will show a detailed knowledge and understanding of sociological theories and/or  concepts and/or evidence relevant to the question. </a:t>
                      </a:r>
                    </a:p>
                    <a:p>
                      <a:pPr>
                        <a:lnSpc>
                          <a:spcPct val="115000"/>
                        </a:lnSpc>
                        <a:spcAft>
                          <a:spcPts val="0"/>
                        </a:spcAft>
                      </a:pPr>
                      <a:r>
                        <a:rPr lang="en-GB" sz="1100" b="1" dirty="0">
                          <a:effectLst/>
                        </a:rPr>
                        <a:t> </a:t>
                      </a:r>
                      <a:endParaRPr lang="en-GB"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b="1" dirty="0">
                          <a:effectLst/>
                        </a:rPr>
                        <a:t>4 marks</a:t>
                      </a:r>
                    </a:p>
                    <a:p>
                      <a:pPr>
                        <a:lnSpc>
                          <a:spcPct val="115000"/>
                        </a:lnSpc>
                        <a:spcAft>
                          <a:spcPts val="0"/>
                        </a:spcAft>
                      </a:pPr>
                      <a:r>
                        <a:rPr lang="en-GB" sz="1100" b="1" dirty="0">
                          <a:effectLst/>
                        </a:rPr>
                        <a:t>Answers will have detailed explanations of  the sociological theories/ concepts/evidence in detail and these are clearly applied to the question</a:t>
                      </a:r>
                    </a:p>
                    <a:p>
                      <a:pPr>
                        <a:lnSpc>
                          <a:spcPct val="115000"/>
                        </a:lnSpc>
                        <a:spcAft>
                          <a:spcPts val="0"/>
                        </a:spcAft>
                      </a:pPr>
                      <a:r>
                        <a:rPr lang="en-GB" sz="1100" b="1" dirty="0">
                          <a:effectLst/>
                        </a:rPr>
                        <a:t> </a:t>
                      </a:r>
                      <a:endParaRPr lang="en-GB"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10-12 marks</a:t>
                      </a:r>
                    </a:p>
                    <a:p>
                      <a:pPr>
                        <a:lnSpc>
                          <a:spcPct val="115000"/>
                        </a:lnSpc>
                        <a:spcAft>
                          <a:spcPts val="0"/>
                        </a:spcAft>
                      </a:pPr>
                      <a:r>
                        <a:rPr lang="en-GB" sz="1100" dirty="0">
                          <a:solidFill>
                            <a:schemeClr val="tx1"/>
                          </a:solidFill>
                          <a:effectLst/>
                        </a:rPr>
                        <a:t>Answers will include well organised and logical arguments. Judgements and conclusions will show detailed evaluation of the relevant theories/ concepts/evidence .</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3835381865"/>
                  </a:ext>
                </a:extLst>
              </a:tr>
              <a:tr h="1913226">
                <a:tc>
                  <a:txBody>
                    <a:bodyPr/>
                    <a:lstStyle/>
                    <a:p>
                      <a:pPr algn="ctr">
                        <a:lnSpc>
                          <a:spcPct val="115000"/>
                        </a:lnSpc>
                        <a:spcAft>
                          <a:spcPts val="0"/>
                        </a:spcAft>
                      </a:pPr>
                      <a:r>
                        <a:rPr lang="en-GB" sz="1100" dirty="0">
                          <a:effectLst/>
                        </a:rPr>
                        <a:t>3</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tc>
                <a:tc>
                  <a:txBody>
                    <a:bodyPr/>
                    <a:lstStyle/>
                    <a:p>
                      <a:pPr>
                        <a:lnSpc>
                          <a:spcPct val="115000"/>
                        </a:lnSpc>
                        <a:spcAft>
                          <a:spcPts val="0"/>
                        </a:spcAft>
                      </a:pPr>
                      <a:r>
                        <a:rPr lang="en-GB" sz="1100" dirty="0">
                          <a:solidFill>
                            <a:schemeClr val="tx1"/>
                          </a:solidFill>
                          <a:effectLst/>
                        </a:rPr>
                        <a:t>8-11marks</a:t>
                      </a:r>
                    </a:p>
                    <a:p>
                      <a:pPr>
                        <a:lnSpc>
                          <a:spcPct val="115000"/>
                        </a:lnSpc>
                        <a:spcAft>
                          <a:spcPts val="0"/>
                        </a:spcAft>
                      </a:pPr>
                      <a:r>
                        <a:rPr lang="en-GB" sz="1100" dirty="0">
                          <a:solidFill>
                            <a:schemeClr val="tx1"/>
                          </a:solidFill>
                          <a:effectLst/>
                        </a:rPr>
                        <a:t>Answers will show some knowledge and understanding of sociological theories and/or  concepts and/or evidence relevant to the question. </a:t>
                      </a:r>
                    </a:p>
                    <a:p>
                      <a:pPr>
                        <a:lnSpc>
                          <a:spcPct val="115000"/>
                        </a:lnSpc>
                        <a:spcAft>
                          <a:spcPts val="0"/>
                        </a:spcAf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3 marks</a:t>
                      </a:r>
                    </a:p>
                    <a:p>
                      <a:pPr>
                        <a:lnSpc>
                          <a:spcPct val="115000"/>
                        </a:lnSpc>
                        <a:spcAft>
                          <a:spcPts val="0"/>
                        </a:spcAft>
                      </a:pPr>
                      <a:r>
                        <a:rPr lang="en-GB" sz="1100" dirty="0">
                          <a:solidFill>
                            <a:schemeClr val="tx1"/>
                          </a:solidFill>
                          <a:effectLst/>
                        </a:rPr>
                        <a:t>Answers will explain some sociological theories/ concepts/evidence in detail and some are clearly applied to the question.</a:t>
                      </a:r>
                    </a:p>
                    <a:p>
                      <a:pPr>
                        <a:lnSpc>
                          <a:spcPct val="115000"/>
                        </a:lnSpc>
                        <a:spcAft>
                          <a:spcPts val="0"/>
                        </a:spcAf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7-9 marks</a:t>
                      </a:r>
                    </a:p>
                    <a:p>
                      <a:pPr>
                        <a:lnSpc>
                          <a:spcPct val="115000"/>
                        </a:lnSpc>
                        <a:spcAft>
                          <a:spcPts val="0"/>
                        </a:spcAft>
                      </a:pPr>
                      <a:r>
                        <a:rPr lang="en-GB" sz="1100" dirty="0">
                          <a:solidFill>
                            <a:schemeClr val="tx1"/>
                          </a:solidFill>
                          <a:effectLst/>
                        </a:rPr>
                        <a:t>Answers will include some well organised and logical arguments. Judgements and conclusions will show some evaluation of the relevant theories/ concepts/evidence .</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369093896"/>
                  </a:ext>
                </a:extLst>
              </a:tr>
            </a:tbl>
          </a:graphicData>
        </a:graphic>
      </p:graphicFrame>
      <p:sp>
        <p:nvSpPr>
          <p:cNvPr id="4" name="TextBox 3">
            <a:extLst>
              <a:ext uri="{FF2B5EF4-FFF2-40B4-BE49-F238E27FC236}">
                <a16:creationId xmlns:a16="http://schemas.microsoft.com/office/drawing/2014/main" id="{CD6C12F7-8701-2746-9C43-2CB2838C537E}"/>
              </a:ext>
            </a:extLst>
          </p:cNvPr>
          <p:cNvSpPr txBox="1"/>
          <p:nvPr/>
        </p:nvSpPr>
        <p:spPr>
          <a:xfrm>
            <a:off x="685800" y="1359568"/>
            <a:ext cx="5787189" cy="369332"/>
          </a:xfrm>
          <a:prstGeom prst="rect">
            <a:avLst/>
          </a:prstGeom>
          <a:noFill/>
        </p:spPr>
        <p:txBody>
          <a:bodyPr wrap="square" rtlCol="0">
            <a:spAutoFit/>
          </a:bodyPr>
          <a:lstStyle/>
          <a:p>
            <a:r>
              <a:rPr lang="en-US" dirty="0"/>
              <a:t>Mark bands for essays in Unit 1</a:t>
            </a:r>
          </a:p>
        </p:txBody>
      </p:sp>
    </p:spTree>
    <p:extLst>
      <p:ext uri="{BB962C8B-B14F-4D97-AF65-F5344CB8AC3E}">
        <p14:creationId xmlns:p14="http://schemas.microsoft.com/office/powerpoint/2010/main" val="2089885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A4542E38-99FD-204D-8624-6A7ECB5CB87A}"/>
              </a:ext>
            </a:extLst>
          </p:cNvPr>
          <p:cNvGraphicFramePr>
            <a:graphicFrameLocks noGrp="1"/>
          </p:cNvGraphicFramePr>
          <p:nvPr>
            <p:extLst>
              <p:ext uri="{D42A27DB-BD31-4B8C-83A1-F6EECF244321}">
                <p14:modId xmlns:p14="http://schemas.microsoft.com/office/powerpoint/2010/main" val="3678963900"/>
              </p:ext>
            </p:extLst>
          </p:nvPr>
        </p:nvGraphicFramePr>
        <p:xfrm>
          <a:off x="385011" y="1359568"/>
          <a:ext cx="8253662" cy="5065295"/>
        </p:xfrm>
        <a:graphic>
          <a:graphicData uri="http://schemas.openxmlformats.org/drawingml/2006/table">
            <a:tbl>
              <a:tblPr firstRow="1" firstCol="1" lastRow="1" lastCol="1" bandRow="1" bandCol="1">
                <a:tableStyleId>{5C22544A-7EE6-4342-B048-85BDC9FD1C3A}</a:tableStyleId>
              </a:tblPr>
              <a:tblGrid>
                <a:gridCol w="630380">
                  <a:extLst>
                    <a:ext uri="{9D8B030D-6E8A-4147-A177-3AD203B41FA5}">
                      <a16:colId xmlns:a16="http://schemas.microsoft.com/office/drawing/2014/main" val="552844222"/>
                    </a:ext>
                  </a:extLst>
                </a:gridCol>
                <a:gridCol w="2598375">
                  <a:extLst>
                    <a:ext uri="{9D8B030D-6E8A-4147-A177-3AD203B41FA5}">
                      <a16:colId xmlns:a16="http://schemas.microsoft.com/office/drawing/2014/main" val="1787149743"/>
                    </a:ext>
                  </a:extLst>
                </a:gridCol>
                <a:gridCol w="2697681">
                  <a:extLst>
                    <a:ext uri="{9D8B030D-6E8A-4147-A177-3AD203B41FA5}">
                      <a16:colId xmlns:a16="http://schemas.microsoft.com/office/drawing/2014/main" val="3175752623"/>
                    </a:ext>
                  </a:extLst>
                </a:gridCol>
                <a:gridCol w="2327226">
                  <a:extLst>
                    <a:ext uri="{9D8B030D-6E8A-4147-A177-3AD203B41FA5}">
                      <a16:colId xmlns:a16="http://schemas.microsoft.com/office/drawing/2014/main" val="2976691849"/>
                    </a:ext>
                  </a:extLst>
                </a:gridCol>
              </a:tblGrid>
              <a:tr h="2044606">
                <a:tc>
                  <a:txBody>
                    <a:bodyPr/>
                    <a:lstStyle/>
                    <a:p>
                      <a:pPr algn="ctr">
                        <a:lnSpc>
                          <a:spcPct val="115000"/>
                        </a:lnSpc>
                        <a:spcAft>
                          <a:spcPts val="0"/>
                        </a:spcAft>
                      </a:pPr>
                      <a:r>
                        <a:rPr lang="en-GB" sz="1100" dirty="0">
                          <a:solidFill>
                            <a:schemeClr val="tx1"/>
                          </a:solidFill>
                          <a:effectLst/>
                        </a:rPr>
                        <a:t>2</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4-7 marks</a:t>
                      </a:r>
                    </a:p>
                    <a:p>
                      <a:pPr>
                        <a:lnSpc>
                          <a:spcPct val="115000"/>
                        </a:lnSpc>
                        <a:spcAft>
                          <a:spcPts val="0"/>
                        </a:spcAft>
                      </a:pPr>
                      <a:r>
                        <a:rPr lang="en-GB" sz="1100" dirty="0">
                          <a:solidFill>
                            <a:schemeClr val="tx1"/>
                          </a:solidFill>
                          <a:effectLst/>
                        </a:rPr>
                        <a:t>Answers will show basic knowledge and understanding of sociological theories and/or  concepts and/or evidence relevant to the question. </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2 marks</a:t>
                      </a:r>
                    </a:p>
                    <a:p>
                      <a:pPr>
                        <a:lnSpc>
                          <a:spcPct val="115000"/>
                        </a:lnSpc>
                        <a:spcAft>
                          <a:spcPts val="0"/>
                        </a:spcAft>
                      </a:pPr>
                      <a:r>
                        <a:rPr lang="en-GB" sz="1100" dirty="0">
                          <a:solidFill>
                            <a:schemeClr val="tx1"/>
                          </a:solidFill>
                          <a:effectLst/>
                        </a:rPr>
                        <a:t>Answers will show a basic ability to select and interpret appropriate sociological theories/concepts/ evidence  and apply it to the question.</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4-6 marks</a:t>
                      </a:r>
                    </a:p>
                    <a:p>
                      <a:pPr>
                        <a:lnSpc>
                          <a:spcPct val="115000"/>
                        </a:lnSpc>
                        <a:spcAft>
                          <a:spcPts val="0"/>
                        </a:spcAft>
                      </a:pPr>
                      <a:r>
                        <a:rPr lang="en-GB" sz="1100" dirty="0">
                          <a:solidFill>
                            <a:schemeClr val="tx1"/>
                          </a:solidFill>
                          <a:effectLst/>
                        </a:rPr>
                        <a:t>Answers will include basic arguments. Judgements and conclusions will show basic evaluation of the theories/concepts/ evidence. </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1954716755"/>
                  </a:ext>
                </a:extLst>
              </a:tr>
              <a:tr h="2339412">
                <a:tc>
                  <a:txBody>
                    <a:bodyPr/>
                    <a:lstStyle/>
                    <a:p>
                      <a:pPr algn="ctr">
                        <a:lnSpc>
                          <a:spcPct val="115000"/>
                        </a:lnSpc>
                        <a:spcAft>
                          <a:spcPts val="0"/>
                        </a:spcAft>
                      </a:pPr>
                      <a:r>
                        <a:rPr lang="en-GB" sz="1100" dirty="0">
                          <a:solidFill>
                            <a:schemeClr val="tx1"/>
                          </a:solidFill>
                          <a:effectLst/>
                        </a:rPr>
                        <a:t>1</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b="1" dirty="0">
                          <a:solidFill>
                            <a:schemeClr val="tx1"/>
                          </a:solidFill>
                          <a:effectLst/>
                        </a:rPr>
                        <a:t>1 -3 mark</a:t>
                      </a:r>
                    </a:p>
                    <a:p>
                      <a:pPr>
                        <a:lnSpc>
                          <a:spcPct val="115000"/>
                        </a:lnSpc>
                        <a:spcAft>
                          <a:spcPts val="0"/>
                        </a:spcAft>
                      </a:pPr>
                      <a:r>
                        <a:rPr lang="en-GB" sz="1100" b="1" dirty="0">
                          <a:solidFill>
                            <a:schemeClr val="tx1"/>
                          </a:solidFill>
                          <a:effectLst/>
                        </a:rPr>
                        <a:t>Answers will show limited knowledge and understanding of sociological theories and/or  concepts and/or evidence relevant to the question. </a:t>
                      </a:r>
                      <a:endParaRPr lang="en-GB" sz="11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b="1" dirty="0">
                          <a:solidFill>
                            <a:schemeClr val="tx1"/>
                          </a:solidFill>
                          <a:effectLst/>
                        </a:rPr>
                        <a:t>1 mark</a:t>
                      </a:r>
                    </a:p>
                    <a:p>
                      <a:pPr>
                        <a:lnSpc>
                          <a:spcPct val="115000"/>
                        </a:lnSpc>
                        <a:spcAft>
                          <a:spcPts val="0"/>
                        </a:spcAft>
                      </a:pPr>
                      <a:r>
                        <a:rPr lang="en-GB" sz="1100" b="1" dirty="0">
                          <a:solidFill>
                            <a:schemeClr val="tx1"/>
                          </a:solidFill>
                          <a:effectLst/>
                        </a:rPr>
                        <a:t>Answers will show a limited ability to select and interpret appropriate sociological theories/concepts/ evidence  and apply it to the question.</a:t>
                      </a:r>
                      <a:endParaRPr lang="en-GB" sz="11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1-3mark</a:t>
                      </a:r>
                    </a:p>
                    <a:p>
                      <a:pPr>
                        <a:lnSpc>
                          <a:spcPct val="115000"/>
                        </a:lnSpc>
                        <a:spcAft>
                          <a:spcPts val="0"/>
                        </a:spcAft>
                      </a:pPr>
                      <a:r>
                        <a:rPr lang="en-GB" sz="1100" dirty="0">
                          <a:solidFill>
                            <a:schemeClr val="tx1"/>
                          </a:solidFill>
                          <a:effectLst/>
                        </a:rPr>
                        <a:t>Answers demonstrate limited argument. Judgements and conclusions offered will show limited evaluation of the  theories/concepts/ evidence.</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2794973865"/>
                  </a:ext>
                </a:extLst>
              </a:tr>
              <a:tr h="681277">
                <a:tc>
                  <a:txBody>
                    <a:bodyPr/>
                    <a:lstStyle/>
                    <a:p>
                      <a:pPr>
                        <a:lnSpc>
                          <a:spcPct val="115000"/>
                        </a:lnSpc>
                        <a:spcAft>
                          <a:spcPts val="0"/>
                        </a:spcAft>
                      </a:pPr>
                      <a:r>
                        <a:rPr lang="en-GB" sz="1100" dirty="0">
                          <a:effectLst/>
                        </a:rPr>
                        <a: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nchor="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0 marks</a:t>
                      </a:r>
                    </a:p>
                    <a:p>
                      <a:pPr>
                        <a:lnSpc>
                          <a:spcPct val="115000"/>
                        </a:lnSpc>
                        <a:spcAft>
                          <a:spcPts val="0"/>
                        </a:spcAft>
                      </a:pPr>
                      <a:r>
                        <a:rPr lang="en-GB" sz="1100" dirty="0">
                          <a:solidFill>
                            <a:schemeClr val="tx1"/>
                          </a:solidFill>
                          <a:effectLst/>
                        </a:rPr>
                        <a:t>NRSP</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0 marks</a:t>
                      </a:r>
                    </a:p>
                    <a:p>
                      <a:pPr>
                        <a:lnSpc>
                          <a:spcPct val="115000"/>
                        </a:lnSpc>
                        <a:spcAft>
                          <a:spcPts val="0"/>
                        </a:spcAft>
                      </a:pPr>
                      <a:r>
                        <a:rPr lang="en-GB" sz="1100" dirty="0">
                          <a:solidFill>
                            <a:schemeClr val="tx1"/>
                          </a:solidFill>
                          <a:effectLst/>
                        </a:rPr>
                        <a:t>NRSP</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36195" marB="3619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tc>
                  <a:txBody>
                    <a:bodyPr/>
                    <a:lstStyle/>
                    <a:p>
                      <a:pPr>
                        <a:lnSpc>
                          <a:spcPct val="115000"/>
                        </a:lnSpc>
                        <a:spcAft>
                          <a:spcPts val="0"/>
                        </a:spcAft>
                      </a:pPr>
                      <a:r>
                        <a:rPr lang="en-GB" sz="1100" dirty="0">
                          <a:solidFill>
                            <a:schemeClr val="tx1"/>
                          </a:solidFill>
                          <a:effectLst/>
                        </a:rPr>
                        <a:t>0 marks</a:t>
                      </a:r>
                    </a:p>
                    <a:p>
                      <a:pPr>
                        <a:lnSpc>
                          <a:spcPct val="115000"/>
                        </a:lnSpc>
                        <a:spcAft>
                          <a:spcPts val="0"/>
                        </a:spcAft>
                      </a:pPr>
                      <a:r>
                        <a:rPr lang="en-GB" sz="1100" dirty="0">
                          <a:solidFill>
                            <a:schemeClr val="tx1"/>
                          </a:solidFill>
                          <a:effectLst/>
                        </a:rPr>
                        <a:t>NRSP</a:t>
                      </a:r>
                      <a:endParaRPr lang="en-GB" sz="11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tcPr>
                </a:tc>
                <a:extLst>
                  <a:ext uri="{0D108BD9-81ED-4DB2-BD59-A6C34878D82A}">
                    <a16:rowId xmlns:a16="http://schemas.microsoft.com/office/drawing/2014/main" val="636161835"/>
                  </a:ext>
                </a:extLst>
              </a:tr>
            </a:tbl>
          </a:graphicData>
        </a:graphic>
      </p:graphicFrame>
    </p:spTree>
    <p:extLst>
      <p:ext uri="{BB962C8B-B14F-4D97-AF65-F5344CB8AC3E}">
        <p14:creationId xmlns:p14="http://schemas.microsoft.com/office/powerpoint/2010/main" val="2282881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14" ma:contentTypeDescription="Create a new document." ma:contentTypeScope="" ma:versionID="86c2b4257cc9d00cbcc6417dc6488be7">
  <xsd:schema xmlns:xsd="http://www.w3.org/2001/XMLSchema" xmlns:xs="http://www.w3.org/2001/XMLSchema" xmlns:p="http://schemas.microsoft.com/office/2006/metadata/properties" xmlns:ns2="cd497dfa-9c52-4b77-9510-d5d8b75d053a" xmlns:ns3="36f98b4f-ba65-4a7d-9a34-48b23de556cb" targetNamespace="http://schemas.microsoft.com/office/2006/metadata/properties" ma:root="true" ma:fieldsID="b7d72c49499013935b8d9c0c6f5d3132" ns2:_="" ns3:_="">
    <xsd:import namespace="cd497dfa-9c52-4b77-9510-d5d8b75d053a"/>
    <xsd:import namespace="36f98b4f-ba65-4a7d-9a34-48b23de556cb"/>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643588-0C81-4354-9345-A6BA18BA9527}">
  <ds:schemaRefs>
    <ds:schemaRef ds:uri="http://purl.org/dc/elements/1.1/"/>
    <ds:schemaRef ds:uri="http://schemas.microsoft.com/office/2006/metadata/properties"/>
    <ds:schemaRef ds:uri="cd497dfa-9c52-4b77-9510-d5d8b75d053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6f98b4f-ba65-4a7d-9a34-48b23de556cb"/>
    <ds:schemaRef ds:uri="http://www.w3.org/XML/1998/namespace"/>
    <ds:schemaRef ds:uri="http://purl.org/dc/dcmitype/"/>
  </ds:schemaRefs>
</ds:datastoreItem>
</file>

<file path=customXml/itemProps2.xml><?xml version="1.0" encoding="utf-8"?>
<ds:datastoreItem xmlns:ds="http://schemas.openxmlformats.org/officeDocument/2006/customXml" ds:itemID="{4850299D-5905-40C5-92E4-6C9B3BC820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497dfa-9c52-4b77-9510-d5d8b75d053a"/>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0AF7EA-0D1E-404B-8E33-11E1CAC9C1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1463</TotalTime>
  <Words>5650</Words>
  <Application>Microsoft Office PowerPoint</Application>
  <PresentationFormat>On-screen Show (4:3)</PresentationFormat>
  <Paragraphs>393</Paragraphs>
  <Slides>28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Gotham Rounded Book</vt:lpstr>
      <vt:lpstr>Office Theme</vt:lpstr>
      <vt:lpstr>Assessing WJEC AS Sociology Unit 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If you have any questions, contact our specialist subject officers and administrative support team for your subject with any queries.  GCESociology@wjec.co.uk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Educational Resources</dc:title>
  <dc:creator>Ebbsworth, Mike</dc:creator>
  <cp:lastModifiedBy>Richard, Sophie</cp:lastModifiedBy>
  <cp:revision>25</cp:revision>
  <dcterms:created xsi:type="dcterms:W3CDTF">2015-01-19T21:10:31Z</dcterms:created>
  <dcterms:modified xsi:type="dcterms:W3CDTF">2022-01-26T11:16:43Z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ies>
</file>